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9" r:id="rId3"/>
    <p:sldId id="337" r:id="rId4"/>
    <p:sldId id="316" r:id="rId5"/>
    <p:sldId id="318" r:id="rId6"/>
    <p:sldId id="319" r:id="rId7"/>
    <p:sldId id="321" r:id="rId8"/>
    <p:sldId id="328" r:id="rId9"/>
    <p:sldId id="326" r:id="rId10"/>
    <p:sldId id="322" r:id="rId11"/>
    <p:sldId id="333" r:id="rId12"/>
    <p:sldId id="327" r:id="rId13"/>
    <p:sldId id="336" r:id="rId14"/>
    <p:sldId id="330" r:id="rId15"/>
    <p:sldId id="331" r:id="rId16"/>
    <p:sldId id="332" r:id="rId17"/>
    <p:sldId id="323" r:id="rId18"/>
    <p:sldId id="324" r:id="rId19"/>
    <p:sldId id="335" r:id="rId20"/>
    <p:sldId id="334" r:id="rId21"/>
    <p:sldId id="280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pos="340">
          <p15:clr>
            <a:srgbClr val="A4A3A4"/>
          </p15:clr>
        </p15:guide>
        <p15:guide id="4" pos="5420">
          <p15:clr>
            <a:srgbClr val="A4A3A4"/>
          </p15:clr>
        </p15:guide>
        <p15:guide id="5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81" d="100"/>
          <a:sy n="81" d="100"/>
        </p:scale>
        <p:origin x="1498" y="67"/>
      </p:cViewPr>
      <p:guideLst>
        <p:guide orient="horz" pos="754"/>
        <p:guide orient="horz" pos="3838"/>
        <p:guide pos="340"/>
        <p:guide pos="54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01EF4-C534-41BD-A0EA-595CD7FF7907}" type="datetimeFigureOut">
              <a:rPr lang="nl-BE" smtClean="0"/>
              <a:t>28/11/2019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F737E-756E-4875-A273-68E766A11B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96019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7BB96-5CC4-4FBA-B6DA-4C0FA69C8B55}" type="datetimeFigureOut">
              <a:rPr lang="nl-NL" smtClean="0"/>
              <a:t>28-11-2019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9E7CB-B55B-433F-ACF3-9EACF2CD01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768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12" y="5191996"/>
            <a:ext cx="9147823" cy="166709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750" y="1196975"/>
            <a:ext cx="8064500" cy="2160017"/>
          </a:xfrm>
        </p:spPr>
        <p:txBody>
          <a:bodyPr lIns="72000" rIns="72000" anchor="b" anchorCtr="0">
            <a:no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750" y="3645024"/>
            <a:ext cx="8064500" cy="1656184"/>
          </a:xfrm>
        </p:spPr>
        <p:txBody>
          <a:bodyPr lIns="72000" rIns="7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6294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full page zonder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0"/>
            <a:ext cx="9144000" cy="67693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Click on the pictogram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024562"/>
            <a:ext cx="9162000" cy="833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nl-BE" dirty="0"/>
              <a:t>Copy the small bleu </a:t>
            </a:r>
            <a:r>
              <a:rPr lang="nl-BE" dirty="0" err="1"/>
              <a:t>footer</a:t>
            </a:r>
            <a:r>
              <a:rPr lang="nl-BE" dirty="0"/>
              <a:t>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another</a:t>
            </a:r>
            <a:r>
              <a:rPr lang="nl-BE" dirty="0"/>
              <a:t> slide </a:t>
            </a:r>
            <a:r>
              <a:rPr lang="nl-BE" dirty="0" err="1"/>
              <a:t>and</a:t>
            </a:r>
            <a:r>
              <a:rPr lang="nl-BE" dirty="0"/>
              <a:t> paste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/>
              <a:t>here</a:t>
            </a:r>
            <a:r>
              <a:rPr lang="nl-BE" dirty="0"/>
              <a:t>. Make </a:t>
            </a:r>
            <a:r>
              <a:rPr lang="nl-BE" dirty="0" err="1"/>
              <a:t>sure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the picture is </a:t>
            </a:r>
            <a:r>
              <a:rPr lang="nl-BE" dirty="0" err="1"/>
              <a:t>positioned</a:t>
            </a:r>
            <a:r>
              <a:rPr lang="nl-BE" dirty="0"/>
              <a:t> </a:t>
            </a:r>
            <a:r>
              <a:rPr lang="nl-BE" dirty="0" err="1"/>
              <a:t>behind</a:t>
            </a:r>
            <a:r>
              <a:rPr lang="nl-BE" dirty="0"/>
              <a:t> the </a:t>
            </a:r>
            <a:r>
              <a:rPr lang="nl-BE" dirty="0" err="1"/>
              <a:t>footer</a:t>
            </a:r>
            <a:r>
              <a:rPr lang="nl-BE" dirty="0"/>
              <a:t>.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60A7-6202-4C5B-B798-73425609F823}" type="datetime1">
              <a:rPr lang="nl-NL" smtClean="0"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voorbeeldpresentatie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84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Click on the pictogram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</a:p>
          <a:p>
            <a:endParaRPr lang="nl-NL" dirty="0"/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024562"/>
            <a:ext cx="9162000" cy="833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nl-BE" dirty="0"/>
              <a:t>Copy the small bleu </a:t>
            </a:r>
            <a:r>
              <a:rPr lang="nl-BE" dirty="0" err="1"/>
              <a:t>footer</a:t>
            </a:r>
            <a:r>
              <a:rPr lang="nl-BE" dirty="0"/>
              <a:t>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another</a:t>
            </a:r>
            <a:r>
              <a:rPr lang="nl-BE" dirty="0"/>
              <a:t> slide </a:t>
            </a:r>
            <a:r>
              <a:rPr lang="nl-BE" dirty="0" err="1"/>
              <a:t>and</a:t>
            </a:r>
            <a:r>
              <a:rPr lang="nl-BE" dirty="0"/>
              <a:t> paste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/>
              <a:t>here</a:t>
            </a:r>
            <a:r>
              <a:rPr lang="nl-BE" dirty="0"/>
              <a:t>. Make </a:t>
            </a:r>
            <a:r>
              <a:rPr lang="nl-BE" dirty="0" err="1"/>
              <a:t>sure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the picture is </a:t>
            </a:r>
            <a:r>
              <a:rPr lang="nl-BE" dirty="0" err="1"/>
              <a:t>positioned</a:t>
            </a:r>
            <a:r>
              <a:rPr lang="nl-BE" dirty="0"/>
              <a:t> </a:t>
            </a:r>
            <a:r>
              <a:rPr lang="nl-BE" dirty="0" err="1"/>
              <a:t>behind</a:t>
            </a:r>
            <a:r>
              <a:rPr lang="nl-BE" dirty="0"/>
              <a:t> the </a:t>
            </a:r>
            <a:r>
              <a:rPr lang="nl-BE" dirty="0" err="1"/>
              <a:t>footer</a:t>
            </a:r>
            <a:r>
              <a:rPr lang="nl-BE" dirty="0"/>
              <a:t>.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9C03-3D12-4CEF-B48A-0BFA09CB6C9F}" type="datetime1">
              <a:rPr lang="nl-NL" smtClean="0"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Ondertitel 2"/>
          <p:cNvSpPr>
            <a:spLocks noGrp="1"/>
          </p:cNvSpPr>
          <p:nvPr>
            <p:ph type="subTitle" idx="14" hasCustomPrompt="1"/>
          </p:nvPr>
        </p:nvSpPr>
        <p:spPr>
          <a:xfrm>
            <a:off x="539750" y="3645024"/>
            <a:ext cx="4032000" cy="472813"/>
          </a:xfrm>
          <a:solidFill>
            <a:schemeClr val="accent4">
              <a:alpha val="75000"/>
            </a:schemeClr>
          </a:solidFill>
        </p:spPr>
        <p:txBody>
          <a:bodyPr lIns="72000" tIns="36000" rIns="72000" bIns="36000"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text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8159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644008" y="0"/>
            <a:ext cx="4499992" cy="67693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Click on the pictogram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024562"/>
            <a:ext cx="9162000" cy="833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nl-BE" dirty="0"/>
              <a:t>Copy the small bleu </a:t>
            </a:r>
            <a:r>
              <a:rPr lang="nl-BE" dirty="0" err="1"/>
              <a:t>footer</a:t>
            </a:r>
            <a:r>
              <a:rPr lang="nl-BE" dirty="0"/>
              <a:t>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another</a:t>
            </a:r>
            <a:r>
              <a:rPr lang="nl-BE" dirty="0"/>
              <a:t> slide </a:t>
            </a:r>
            <a:r>
              <a:rPr lang="nl-BE" dirty="0" err="1"/>
              <a:t>and</a:t>
            </a:r>
            <a:r>
              <a:rPr lang="nl-BE" dirty="0"/>
              <a:t> paste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/>
              <a:t>here</a:t>
            </a:r>
            <a:r>
              <a:rPr lang="nl-BE" dirty="0"/>
              <a:t>. Make </a:t>
            </a:r>
            <a:r>
              <a:rPr lang="nl-BE" dirty="0" err="1"/>
              <a:t>sure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the picture is </a:t>
            </a:r>
            <a:r>
              <a:rPr lang="nl-BE" dirty="0" err="1"/>
              <a:t>positioned</a:t>
            </a:r>
            <a:r>
              <a:rPr lang="nl-BE" dirty="0"/>
              <a:t> </a:t>
            </a:r>
            <a:r>
              <a:rPr lang="nl-BE" dirty="0" err="1"/>
              <a:t>behind</a:t>
            </a:r>
            <a:r>
              <a:rPr lang="nl-BE" dirty="0"/>
              <a:t> the </a:t>
            </a:r>
            <a:r>
              <a:rPr lang="nl-BE" dirty="0" err="1"/>
              <a:t>footer</a:t>
            </a:r>
            <a:r>
              <a:rPr lang="nl-BE" dirty="0"/>
              <a:t>.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60A7-6202-4C5B-B798-73425609F823}" type="datetime1">
              <a:rPr lang="nl-NL" smtClean="0"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voorbeeldpresentatie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540000" y="360000"/>
            <a:ext cx="3960000" cy="93610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sz="half" idx="14"/>
          </p:nvPr>
        </p:nvSpPr>
        <p:spPr>
          <a:xfrm>
            <a:off x="540000" y="1440000"/>
            <a:ext cx="3960242" cy="4860000"/>
          </a:xfrm>
        </p:spPr>
        <p:txBody>
          <a:bodyPr/>
          <a:lstStyle>
            <a:lvl1pPr>
              <a:defRPr sz="2400"/>
            </a:lvl1pPr>
            <a:lvl2pPr marL="285750" indent="-285750">
              <a:defRPr sz="2000"/>
            </a:lvl2pPr>
            <a:lvl3pPr marL="538163" indent="-228600">
              <a:defRPr sz="1800"/>
            </a:lvl3pPr>
            <a:lvl4pPr marL="804863" indent="-228600">
              <a:defRPr sz="1600"/>
            </a:lvl4pPr>
            <a:lvl5pPr marL="1084263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9851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0"/>
            <a:ext cx="4499992" cy="67693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Click on the pictogram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024562"/>
            <a:ext cx="9162000" cy="833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nl-BE" dirty="0"/>
              <a:t>Copy the small bleu </a:t>
            </a:r>
            <a:r>
              <a:rPr lang="nl-BE" dirty="0" err="1"/>
              <a:t>footer</a:t>
            </a:r>
            <a:r>
              <a:rPr lang="nl-BE" dirty="0"/>
              <a:t>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another</a:t>
            </a:r>
            <a:r>
              <a:rPr lang="nl-BE" dirty="0"/>
              <a:t> slide </a:t>
            </a:r>
            <a:r>
              <a:rPr lang="nl-BE" dirty="0" err="1"/>
              <a:t>and</a:t>
            </a:r>
            <a:r>
              <a:rPr lang="nl-BE" dirty="0"/>
              <a:t> paste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/>
              <a:t>here</a:t>
            </a:r>
            <a:r>
              <a:rPr lang="nl-BE" dirty="0"/>
              <a:t>. Make </a:t>
            </a:r>
            <a:r>
              <a:rPr lang="nl-BE" dirty="0" err="1"/>
              <a:t>sure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the picture is </a:t>
            </a:r>
            <a:r>
              <a:rPr lang="nl-BE" dirty="0" err="1"/>
              <a:t>positioned</a:t>
            </a:r>
            <a:r>
              <a:rPr lang="nl-BE" dirty="0"/>
              <a:t> </a:t>
            </a:r>
            <a:r>
              <a:rPr lang="nl-BE" dirty="0" err="1"/>
              <a:t>behind</a:t>
            </a:r>
            <a:r>
              <a:rPr lang="nl-BE" dirty="0"/>
              <a:t> the </a:t>
            </a:r>
            <a:r>
              <a:rPr lang="nl-BE" dirty="0" err="1"/>
              <a:t>footer</a:t>
            </a:r>
            <a:r>
              <a:rPr lang="nl-BE" dirty="0"/>
              <a:t>.</a:t>
            </a:r>
            <a:endParaRPr lang="nl-NL" dirty="0"/>
          </a:p>
          <a:p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60A7-6202-4C5B-B798-73425609F823}" type="datetime1">
              <a:rPr lang="nl-NL" smtClean="0"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voorbeeldpresentatie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860000" y="360000"/>
            <a:ext cx="3960000" cy="93610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sz="half" idx="14"/>
          </p:nvPr>
        </p:nvSpPr>
        <p:spPr>
          <a:xfrm>
            <a:off x="4860000" y="1440000"/>
            <a:ext cx="3960242" cy="4680000"/>
          </a:xfrm>
        </p:spPr>
        <p:txBody>
          <a:bodyPr/>
          <a:lstStyle>
            <a:lvl1pPr>
              <a:defRPr sz="2400"/>
            </a:lvl1pPr>
            <a:lvl2pPr marL="285750" indent="-285750">
              <a:defRPr sz="2000"/>
            </a:lvl2pPr>
            <a:lvl3pPr marL="538163" indent="-228600">
              <a:defRPr sz="1800"/>
            </a:lvl3pPr>
            <a:lvl4pPr marL="804863" indent="-228600">
              <a:defRPr sz="1600"/>
            </a:lvl4pPr>
            <a:lvl5pPr marL="1084263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305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 hasCustomPrompt="1"/>
          </p:nvPr>
        </p:nvSpPr>
        <p:spPr>
          <a:xfrm>
            <a:off x="-9246" y="-6037"/>
            <a:ext cx="9153245" cy="6852793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Click on the pictogram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</a:p>
        </p:txBody>
      </p:sp>
      <p:sp>
        <p:nvSpPr>
          <p:cNvPr id="8" name="Tijdelijke aanduiding voor afbeelding 7"/>
          <p:cNvSpPr>
            <a:spLocks noGrp="1"/>
          </p:cNvSpPr>
          <p:nvPr>
            <p:ph type="pic" sz="quarter" idx="13" hasCustomPrompt="1"/>
          </p:nvPr>
        </p:nvSpPr>
        <p:spPr>
          <a:xfrm>
            <a:off x="-9245" y="5197559"/>
            <a:ext cx="9162000" cy="166261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BE" dirty="0"/>
              <a:t>Copy the large, bleu </a:t>
            </a:r>
            <a:r>
              <a:rPr lang="nl-BE" dirty="0" err="1"/>
              <a:t>curved</a:t>
            </a:r>
            <a:r>
              <a:rPr lang="nl-BE" dirty="0"/>
              <a:t> logo </a:t>
            </a:r>
            <a:r>
              <a:rPr lang="nl-BE" dirty="0" err="1"/>
              <a:t>footer</a:t>
            </a:r>
            <a:r>
              <a:rPr lang="nl-BE" dirty="0"/>
              <a:t>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another</a:t>
            </a:r>
            <a:r>
              <a:rPr lang="nl-BE" dirty="0"/>
              <a:t> slide </a:t>
            </a:r>
            <a:r>
              <a:rPr lang="nl-BE" dirty="0" err="1"/>
              <a:t>and</a:t>
            </a:r>
            <a:r>
              <a:rPr lang="nl-BE" dirty="0"/>
              <a:t> paste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/>
              <a:t>here</a:t>
            </a:r>
            <a:r>
              <a:rPr lang="nl-BE" dirty="0"/>
              <a:t>. Make </a:t>
            </a:r>
            <a:r>
              <a:rPr lang="nl-BE" dirty="0" err="1"/>
              <a:t>sure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the picture is </a:t>
            </a:r>
            <a:r>
              <a:rPr lang="nl-BE" dirty="0" err="1"/>
              <a:t>positioned</a:t>
            </a:r>
            <a:r>
              <a:rPr lang="nl-BE" dirty="0"/>
              <a:t> </a:t>
            </a:r>
            <a:r>
              <a:rPr lang="nl-BE" dirty="0" err="1"/>
              <a:t>behind</a:t>
            </a:r>
            <a:r>
              <a:rPr lang="nl-BE" dirty="0"/>
              <a:t> the </a:t>
            </a:r>
            <a:r>
              <a:rPr lang="nl-BE" dirty="0" err="1"/>
              <a:t>footer</a:t>
            </a:r>
            <a:r>
              <a:rPr lang="nl-BE" dirty="0"/>
              <a:t>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750" y="2730292"/>
            <a:ext cx="8064500" cy="626701"/>
          </a:xfrm>
          <a:solidFill>
            <a:schemeClr val="accent4">
              <a:alpha val="75000"/>
            </a:schemeClr>
          </a:solidFill>
        </p:spPr>
        <p:txBody>
          <a:bodyPr lIns="72000" tIns="36000" rIns="72000" bIns="36000" anchor="b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539750" y="3645024"/>
            <a:ext cx="8064500" cy="472813"/>
          </a:xfrm>
          <a:solidFill>
            <a:schemeClr val="accent4">
              <a:alpha val="75000"/>
            </a:schemeClr>
          </a:solidFill>
        </p:spPr>
        <p:txBody>
          <a:bodyPr lIns="72000" tIns="36000" rIns="72000" bIns="36000"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234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1700808"/>
            <a:ext cx="8064500" cy="1656184"/>
          </a:xfrm>
        </p:spPr>
        <p:txBody>
          <a:bodyPr lIns="72000" rIns="72000" anchor="b" anchorCtr="0">
            <a:noAutofit/>
          </a:bodyPr>
          <a:lstStyle>
            <a:lvl1pPr algn="l">
              <a:defRPr sz="3600" b="1" cap="none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9750" y="1196975"/>
            <a:ext cx="8064500" cy="503833"/>
          </a:xfrm>
        </p:spPr>
        <p:txBody>
          <a:bodyPr lIns="72000" rIns="72000" anchor="b">
            <a:noAutofit/>
          </a:bodyPr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3591-0879-46AD-9582-0D174F07BD07}" type="datetime1">
              <a:rPr lang="nl-NL" smtClean="0"/>
              <a:t>28-11-2019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753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196976"/>
            <a:ext cx="8064896" cy="4895850"/>
          </a:xfrm>
        </p:spPr>
        <p:txBody>
          <a:bodyPr/>
          <a:lstStyle>
            <a:lvl2pPr marL="216000" indent="-216000">
              <a:defRPr sz="2600"/>
            </a:lvl2pPr>
            <a:lvl3pPr marL="576000" indent="-216000">
              <a:defRPr sz="2400"/>
            </a:lvl3pPr>
            <a:lvl4pPr marL="936000" indent="-216000">
              <a:defRPr sz="2200"/>
            </a:lvl4pPr>
            <a:lvl5pPr marL="1296000" indent="-21600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246D-1F25-4C30-8500-32DDE63D39AA}" type="datetime1">
              <a:rPr lang="nl-NL" smtClean="0"/>
              <a:t>28-11-2019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072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9750" y="1196976"/>
            <a:ext cx="3960242" cy="4895849"/>
          </a:xfrm>
        </p:spPr>
        <p:txBody>
          <a:bodyPr/>
          <a:lstStyle>
            <a:lvl1pPr>
              <a:defRPr sz="2800"/>
            </a:lvl1pPr>
            <a:lvl2pPr marL="285750" indent="-285750">
              <a:defRPr sz="2400"/>
            </a:lvl2pPr>
            <a:lvl3pPr marL="538163" indent="-228600">
              <a:defRPr sz="2000"/>
            </a:lvl3pPr>
            <a:lvl4pPr marL="804863" indent="-228600">
              <a:defRPr sz="1800"/>
            </a:lvl4pPr>
            <a:lvl5pPr marL="1084263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4008" y="1196976"/>
            <a:ext cx="3960242" cy="4895849"/>
          </a:xfrm>
        </p:spPr>
        <p:txBody>
          <a:bodyPr/>
          <a:lstStyle>
            <a:lvl1pPr>
              <a:defRPr sz="2800"/>
            </a:lvl1pPr>
            <a:lvl2pPr marL="285750" indent="-285750">
              <a:defRPr sz="2400"/>
            </a:lvl2pPr>
            <a:lvl3pPr marL="538163" indent="-228600">
              <a:defRPr sz="2000"/>
            </a:lvl3pPr>
            <a:lvl4pPr marL="804863" indent="-228600">
              <a:defRPr sz="1800"/>
            </a:lvl4pPr>
            <a:lvl5pPr marL="1084263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A1FB-674A-4817-9225-B8C94CE5BF52}" type="datetime1">
              <a:rPr lang="nl-NL" smtClean="0"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42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539552" y="1196975"/>
            <a:ext cx="3957836" cy="791865"/>
          </a:xfrm>
          <a:solidFill>
            <a:schemeClr val="accent4"/>
          </a:solidFill>
        </p:spPr>
        <p:txBody>
          <a:bodyPr lIns="72000" rIns="72000"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39552" y="2060848"/>
            <a:ext cx="3957836" cy="4031977"/>
          </a:xfrm>
        </p:spPr>
        <p:txBody>
          <a:bodyPr/>
          <a:lstStyle>
            <a:lvl1pPr>
              <a:defRPr sz="2400"/>
            </a:lvl1pPr>
            <a:lvl2pPr marL="285750" indent="-285750">
              <a:defRPr sz="2000"/>
            </a:lvl2pPr>
            <a:lvl3pPr marL="538163" indent="-228600">
              <a:defRPr sz="1800"/>
            </a:lvl3pPr>
            <a:lvl4pPr marL="804863" indent="-228600">
              <a:defRPr sz="1600"/>
            </a:lvl4pPr>
            <a:lvl5pPr marL="1084263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196975"/>
            <a:ext cx="3959225" cy="791865"/>
          </a:xfrm>
          <a:solidFill>
            <a:schemeClr val="accent4"/>
          </a:solidFill>
        </p:spPr>
        <p:txBody>
          <a:bodyPr lIns="72000" rIns="72000"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3959225" cy="4031977"/>
          </a:xfrm>
        </p:spPr>
        <p:txBody>
          <a:bodyPr/>
          <a:lstStyle>
            <a:lvl1pPr>
              <a:defRPr sz="2400"/>
            </a:lvl1pPr>
            <a:lvl2pPr marL="285750" indent="-285750">
              <a:defRPr sz="2000"/>
            </a:lvl2pPr>
            <a:lvl3pPr marL="538163" indent="-228600">
              <a:defRPr sz="1800"/>
            </a:lvl3pPr>
            <a:lvl4pPr marL="804863" indent="-228600">
              <a:defRPr sz="1600"/>
            </a:lvl4pPr>
            <a:lvl5pPr marL="1084263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F3B-B7AE-4DB5-9A74-D9CE43F9D19A}" type="datetime1">
              <a:rPr lang="nl-NL" smtClean="0"/>
              <a:t>28-11-2019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13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E53C-CBC2-4D0D-BE79-AC7B9332A2E4}" type="datetime1">
              <a:rPr lang="nl-NL" smtClean="0"/>
              <a:t>28-11-2019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248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36E-6308-42DA-9521-065242E67706}" type="datetime1">
              <a:rPr lang="nl-NL" smtClean="0"/>
              <a:t>28-11-2019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466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5013176"/>
            <a:ext cx="8064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9750" y="5590455"/>
            <a:ext cx="8064500" cy="411257"/>
          </a:xfrm>
        </p:spPr>
        <p:txBody>
          <a:bodyPr>
            <a:spAutoFit/>
          </a:bodyPr>
          <a:lstStyle>
            <a:lvl1pPr marL="0" indent="0">
              <a:buNone/>
              <a:defRPr sz="22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DA56-D034-4608-9254-05EC00C23D20}" type="datetime1">
              <a:rPr lang="nl-NL" smtClean="0"/>
              <a:t>28-11-2019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 hasCustomPrompt="1"/>
          </p:nvPr>
        </p:nvSpPr>
        <p:spPr>
          <a:xfrm>
            <a:off x="545668" y="0"/>
            <a:ext cx="8058582" cy="4984577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on the pictogram to insert an illustration, a graph, a table or a movie</a:t>
            </a:r>
          </a:p>
        </p:txBody>
      </p:sp>
    </p:spTree>
    <p:extLst>
      <p:ext uri="{BB962C8B-B14F-4D97-AF65-F5344CB8AC3E}">
        <p14:creationId xmlns:p14="http://schemas.microsoft.com/office/powerpoint/2010/main" val="100205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064896" cy="936105"/>
          </a:xfrm>
          <a:prstGeom prst="rect">
            <a:avLst/>
          </a:prstGeom>
        </p:spPr>
        <p:txBody>
          <a:bodyPr vert="horz" lIns="0" tIns="36000" rIns="0" bIns="3600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9552" y="1196976"/>
            <a:ext cx="8064896" cy="4895850"/>
          </a:xfrm>
          <a:prstGeom prst="rect">
            <a:avLst/>
          </a:prstGeom>
        </p:spPr>
        <p:txBody>
          <a:bodyPr vert="horz" lIns="0" tIns="36000" rIns="0" bIns="36000" rtlCol="0">
            <a:noAutofit/>
          </a:bodyPr>
          <a:lstStyle/>
          <a:p>
            <a:pPr lvl="0"/>
            <a:r>
              <a:rPr lang="en-US" dirty="0"/>
              <a:t>Click to edit Master text style</a:t>
            </a:r>
            <a:r>
              <a:rPr lang="en-GB" noProof="0" dirty="0"/>
              <a:t>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236296" y="6327740"/>
            <a:ext cx="1008112" cy="227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1387B45-9DD3-490C-941E-7E9FB03FF3E2}" type="datetime1">
              <a:rPr lang="nl-NL" smtClean="0"/>
              <a:t>28-11-2019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220072" y="6562118"/>
            <a:ext cx="3024336" cy="207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nl-NL"/>
              <a:t>presentation sample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-4356" y="6602881"/>
            <a:ext cx="461556" cy="2572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B032377-C103-4EFE-98C1-80A6E5A7472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896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0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64" r:id="rId10"/>
    <p:sldLayoutId id="2147483660" r:id="rId11"/>
    <p:sldLayoutId id="2147483662" r:id="rId12"/>
    <p:sldLayoutId id="2147483663" r:id="rId1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712788" indent="-285750" algn="l" defTabSz="914400" rtl="0" eaLnBrk="1" latinLnBrk="0" hangingPunct="1">
        <a:spcBef>
          <a:spcPct val="20000"/>
        </a:spcBef>
        <a:buSzPct val="85000"/>
        <a:buFont typeface="Wingdings" panose="05000000000000000000" pitchFamily="2" charset="2"/>
        <a:buChar char="§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84263" indent="-228600" algn="l" defTabSz="914400" rtl="0" eaLnBrk="1" latinLnBrk="0" hangingPunct="1">
        <a:spcBef>
          <a:spcPct val="20000"/>
        </a:spcBef>
        <a:buSzPct val="85000"/>
        <a:buFont typeface="Wingdings" panose="05000000000000000000" pitchFamily="2" charset="2"/>
        <a:buChar char="§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1433513" indent="-228600" algn="l" defTabSz="914400" rtl="0" eaLnBrk="1" latinLnBrk="0" hangingPunct="1">
        <a:spcBef>
          <a:spcPct val="20000"/>
        </a:spcBef>
        <a:buSzPct val="8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797050" indent="-228600" algn="l" defTabSz="914400" rtl="0" eaLnBrk="1" latinLnBrk="0" hangingPunct="1">
        <a:spcBef>
          <a:spcPct val="20000"/>
        </a:spcBef>
        <a:buSzPct val="8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Armoede en duurzaamheid: </a:t>
            </a:r>
            <a:br>
              <a:rPr lang="nl-BE" dirty="0"/>
            </a:br>
            <a:r>
              <a:rPr lang="nl-BE" dirty="0"/>
              <a:t>de circulaire en deeleconomie als case</a:t>
            </a:r>
            <a:endParaRPr lang="nl-NL" dirty="0"/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Jill Coene</a:t>
            </a:r>
          </a:p>
        </p:txBody>
      </p:sp>
    </p:spTree>
    <p:extLst>
      <p:ext uri="{BB962C8B-B14F-4D97-AF65-F5344CB8AC3E}">
        <p14:creationId xmlns:p14="http://schemas.microsoft.com/office/powerpoint/2010/main" val="2929459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Effecten: sociaal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Onduidelijk hoe CE kan leiden </a:t>
            </a:r>
          </a:p>
          <a:p>
            <a:r>
              <a:rPr lang="nl-BE" dirty="0"/>
              <a:t>tot meer sociale gelijkheid</a:t>
            </a:r>
          </a:p>
          <a:p>
            <a:endParaRPr lang="nl-BE" dirty="0"/>
          </a:p>
          <a:p>
            <a:r>
              <a:rPr lang="nl-BE" dirty="0"/>
              <a:t>Negatieve effecten?</a:t>
            </a:r>
          </a:p>
          <a:p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Uber/</a:t>
            </a:r>
            <a:r>
              <a:rPr lang="nl-BE" dirty="0" err="1"/>
              <a:t>AirBnB</a:t>
            </a:r>
            <a:r>
              <a:rPr lang="nl-BE" dirty="0"/>
              <a:t>: valse concurrentie, onzekere tewerkstelling die sociale zekerheid uitholt, onbetaalbare huisvesting in toeristische steden</a:t>
            </a:r>
          </a:p>
          <a:p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Vooral voor kleine groep van ‘well-off </a:t>
            </a:r>
            <a:r>
              <a:rPr lang="nl-BE" dirty="0" err="1"/>
              <a:t>people</a:t>
            </a:r>
            <a:r>
              <a:rPr lang="nl-BE" dirty="0"/>
              <a:t>’                 =&gt; toename ongelijkheid</a:t>
            </a:r>
          </a:p>
          <a:p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10</a:t>
            </a:fld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B1542B88-958B-4F43-9795-F3166F4B4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92696"/>
            <a:ext cx="3625849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600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Effecten: sociaal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  <a:p>
            <a:r>
              <a:rPr lang="nl-BE" dirty="0"/>
              <a:t>Positieve effecten?</a:t>
            </a:r>
          </a:p>
          <a:p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Meer sociale interactie, gemeenschapszin en vertrouwen tussen burgers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Betere toegang tot kwaliteitsproducten voor groepen met de laagste inkomens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0299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Drempels voor de CE - consumenten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Keuze?</a:t>
            </a:r>
          </a:p>
          <a:p>
            <a:r>
              <a:rPr lang="nl-NL" dirty="0"/>
              <a:t>    kwalitatieve, duurdere producten                 goedkopere</a:t>
            </a:r>
          </a:p>
          <a:p>
            <a:r>
              <a:rPr lang="nl-NL" dirty="0"/>
              <a:t>    producten van mindere kwaliteit</a:t>
            </a:r>
            <a:endParaRPr lang="nl-BE" dirty="0"/>
          </a:p>
          <a:p>
            <a:endParaRPr lang="nl-BE" dirty="0"/>
          </a:p>
          <a:p>
            <a:r>
              <a:rPr lang="nl-BE" dirty="0"/>
              <a:t>Consumenten zijn niet rationeel!</a:t>
            </a:r>
          </a:p>
          <a:p>
            <a:r>
              <a:rPr lang="nl-BE" dirty="0"/>
              <a:t>Gewoonten en routines, emoties, sociale en morele normen, </a:t>
            </a:r>
            <a:r>
              <a:rPr lang="nl-NL" dirty="0"/>
              <a:t>kennis en vaardigheden, sociale netwerken </a:t>
            </a:r>
          </a:p>
          <a:p>
            <a:endParaRPr lang="nl-BE" dirty="0"/>
          </a:p>
          <a:p>
            <a:r>
              <a:rPr lang="nl-BE" dirty="0"/>
              <a:t>Gedrag ook afhankelijk van maatschappelijke structuren</a:t>
            </a:r>
          </a:p>
          <a:p>
            <a:endParaRPr lang="nl-BE" dirty="0"/>
          </a:p>
          <a:p>
            <a:endParaRPr lang="nl-BE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12</a:t>
            </a:fld>
            <a:endParaRPr lang="nl-NL"/>
          </a:p>
        </p:txBody>
      </p:sp>
      <p:pic>
        <p:nvPicPr>
          <p:cNvPr id="3" name="Graphic 2" descr="Overdracht">
            <a:extLst>
              <a:ext uri="{FF2B5EF4-FFF2-40B4-BE49-F238E27FC236}">
                <a16:creationId xmlns:a16="http://schemas.microsoft.com/office/drawing/2014/main" id="{06627C83-2556-4388-9371-E4920516A9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9021" y="2060847"/>
            <a:ext cx="785101" cy="785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497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Extra drempels voor mensen in armoede?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Sparen afhankelijk van individuele situatie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Langetermijndenken </a:t>
            </a:r>
            <a:r>
              <a:rPr lang="nl-BE" dirty="0" err="1"/>
              <a:t>vs</a:t>
            </a:r>
            <a:r>
              <a:rPr lang="nl-BE" dirty="0"/>
              <a:t> schaarste-theorie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Kinderen niet te kort willen doen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Industrie rekent kostprijs door aan consument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Overheid: wegwerpproducten wegprijzen </a:t>
            </a:r>
          </a:p>
          <a:p>
            <a:endParaRPr lang="nl-BE" dirty="0"/>
          </a:p>
          <a:p>
            <a:endParaRPr lang="nl-BE" dirty="0"/>
          </a:p>
          <a:p>
            <a:r>
              <a:rPr lang="nl-BE" dirty="0"/>
              <a:t>Nood aan betaalbaarheid van duurzamere alternatieven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13</a:t>
            </a:fld>
            <a:endParaRPr lang="nl-NL"/>
          </a:p>
        </p:txBody>
      </p:sp>
      <p:pic>
        <p:nvPicPr>
          <p:cNvPr id="8" name="Graphic 7" descr="Pijl: rechtsom draaien">
            <a:extLst>
              <a:ext uri="{FF2B5EF4-FFF2-40B4-BE49-F238E27FC236}">
                <a16:creationId xmlns:a16="http://schemas.microsoft.com/office/drawing/2014/main" id="{B39E30AA-96E2-4640-8690-A5D3A5CDB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57600" y="400506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091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Opportuniteiten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</a:rPr>
              <a:t>Verkopen of ruilen via een alternatief circuit </a:t>
            </a:r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2de </a:t>
            </a:r>
            <a:r>
              <a:rPr lang="en-GB" dirty="0" err="1"/>
              <a:t>handscircuit</a:t>
            </a:r>
            <a:r>
              <a:rPr lang="en-GB" dirty="0"/>
              <a:t> &amp; </a:t>
            </a:r>
            <a:r>
              <a:rPr lang="en-GB" dirty="0" err="1"/>
              <a:t>kringwinkels</a:t>
            </a:r>
            <a:r>
              <a:rPr lang="en-GB" dirty="0"/>
              <a:t>, </a:t>
            </a:r>
            <a:r>
              <a:rPr lang="en-GB" dirty="0" err="1"/>
              <a:t>ruil</a:t>
            </a:r>
            <a:r>
              <a:rPr lang="en-GB" dirty="0"/>
              <a:t>-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weggeefwinkels</a:t>
            </a:r>
            <a:r>
              <a:rPr lang="en-GB" dirty="0"/>
              <a:t>, online </a:t>
            </a:r>
            <a:r>
              <a:rPr lang="en-GB" dirty="0" err="1"/>
              <a:t>weggeefgroepen</a:t>
            </a:r>
            <a:endParaRPr lang="en-GB" dirty="0"/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LETS</a:t>
            </a:r>
          </a:p>
          <a:p>
            <a:r>
              <a:rPr lang="nl-BE" dirty="0"/>
              <a:t>      mensen met beperkt budget zijn belangrijke doelgroep,</a:t>
            </a:r>
            <a:br>
              <a:rPr lang="nl-BE" dirty="0"/>
            </a:br>
            <a:r>
              <a:rPr lang="nl-BE" dirty="0"/>
              <a:t>      economische motieven vaak aan basis</a:t>
            </a:r>
          </a:p>
          <a:p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Complementaire of gemeenschapsmunten 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38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Opportuniteiten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</a:rPr>
              <a:t>Herstellen in plaats van weggooien</a:t>
            </a:r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Industrie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hersteldiensten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 err="1"/>
              <a:t>Repair</a:t>
            </a:r>
            <a:r>
              <a:rPr lang="nl-BE" dirty="0"/>
              <a:t> Cafés: economische, maar ook ecologische en sociale motieven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Klusplatformen: rol voor handige </a:t>
            </a:r>
            <a:r>
              <a:rPr lang="nl-BE" dirty="0" err="1"/>
              <a:t>harry’s</a:t>
            </a:r>
            <a:r>
              <a:rPr lang="nl-BE" dirty="0"/>
              <a:t> en </a:t>
            </a:r>
            <a:r>
              <a:rPr lang="nl-BE" dirty="0" err="1"/>
              <a:t>henrietta’s</a:t>
            </a:r>
            <a:r>
              <a:rPr lang="nl-BE" dirty="0"/>
              <a:t> onder mensen in armoede?</a:t>
            </a:r>
          </a:p>
          <a:p>
            <a:endParaRPr lang="nl-BE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3554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Opportuniteiten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</a:rPr>
              <a:t>Van hebben naar gebruiken (product-dienstcombinaties)</a:t>
            </a:r>
            <a:endParaRPr lang="en-GB" dirty="0">
              <a:solidFill>
                <a:schemeClr val="accent2"/>
              </a:solidFill>
            </a:endParaRPr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Uitlenen</a:t>
            </a:r>
            <a:endParaRPr lang="en-GB" dirty="0"/>
          </a:p>
          <a:p>
            <a:r>
              <a:rPr lang="en-GB" dirty="0"/>
              <a:t>      </a:t>
            </a:r>
            <a:r>
              <a:rPr lang="en-GB" dirty="0" err="1"/>
              <a:t>Bibliotheek</a:t>
            </a:r>
            <a:r>
              <a:rPr lang="en-GB" dirty="0"/>
              <a:t>, </a:t>
            </a:r>
            <a:r>
              <a:rPr lang="en-GB" dirty="0" err="1"/>
              <a:t>babytheek</a:t>
            </a:r>
            <a:r>
              <a:rPr lang="en-GB" dirty="0"/>
              <a:t>, </a:t>
            </a:r>
            <a:r>
              <a:rPr lang="en-GB" dirty="0" err="1"/>
              <a:t>instrumentheek</a:t>
            </a:r>
            <a:r>
              <a:rPr lang="en-GB" dirty="0"/>
              <a:t>, </a:t>
            </a:r>
            <a:r>
              <a:rPr lang="en-GB" dirty="0" err="1"/>
              <a:t>spelotheek</a:t>
            </a:r>
            <a:r>
              <a:rPr lang="en-GB" dirty="0"/>
              <a:t>, …</a:t>
            </a:r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Klassieke</a:t>
            </a:r>
            <a:r>
              <a:rPr lang="en-GB" dirty="0"/>
              <a:t> </a:t>
            </a:r>
            <a:r>
              <a:rPr lang="en-GB" dirty="0" err="1"/>
              <a:t>verhuur</a:t>
            </a:r>
            <a:r>
              <a:rPr lang="en-GB" dirty="0"/>
              <a:t>, </a:t>
            </a:r>
            <a:r>
              <a:rPr lang="en-GB" dirty="0" err="1"/>
              <a:t>gedeelde</a:t>
            </a:r>
            <a:r>
              <a:rPr lang="en-GB" dirty="0"/>
              <a:t> </a:t>
            </a:r>
            <a:r>
              <a:rPr lang="en-GB" dirty="0" err="1"/>
              <a:t>mobiliteit</a:t>
            </a:r>
            <a:r>
              <a:rPr lang="en-GB" dirty="0"/>
              <a:t>, </a:t>
            </a:r>
            <a:r>
              <a:rPr lang="en-GB" dirty="0" err="1"/>
              <a:t>leasen</a:t>
            </a:r>
            <a:r>
              <a:rPr lang="en-GB" dirty="0"/>
              <a:t>?</a:t>
            </a:r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 err="1"/>
              <a:t>Pay</a:t>
            </a:r>
            <a:r>
              <a:rPr lang="nl-BE" dirty="0"/>
              <a:t>-per-service</a:t>
            </a:r>
          </a:p>
          <a:p>
            <a:r>
              <a:rPr lang="nl-BE" dirty="0"/>
              <a:t>      Project Papillon </a:t>
            </a:r>
          </a:p>
          <a:p>
            <a:endParaRPr lang="nl-BE" dirty="0"/>
          </a:p>
          <a:p>
            <a:endParaRPr lang="nl-BE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3442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Toch nog drempels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Psychologisch: zelfwaarde en gekwetste binnenkant, angst om niet aanvaard te worden, moeilijk vragen/accepteren van hulp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Weinig om te delen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Gebrek aan sociale cohesie, vertrouwen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Gebrek aan vervoer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Hoog lidgeld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Geen kredietkaart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Gebrek aan kennis en vaardigheden (prijzen vergelijken)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Online toegang – digitale skills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Wetgeving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3406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Hoe moet het verder?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Nood aan meer onderzoek</a:t>
            </a:r>
          </a:p>
          <a:p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Deelname van mensen in armoede: profielen?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Drempels en hefbomen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18</a:t>
            </a:fld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CE83425-CD2B-4ED3-B169-4084256BE4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011801"/>
            <a:ext cx="4413671" cy="340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949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Drempels wegwerken?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Investeer in openbaar vervoer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Zoek locaties dichtbij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Fietslessen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Gratis drankje/hapje tijdens initiatieven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Digitale vaardigheden, openstellen computerruimtes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Betere bekendmaking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Informatie en begeleiding van consumenten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Investeren in sociale cohesie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4453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Armoede en sociale uitsluiting - Jaarboek 2019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C3565C6-8DC5-4FB0-9617-F06CBFA2B978}"/>
              </a:ext>
            </a:extLst>
          </p:cNvPr>
          <p:cNvSpPr txBox="1"/>
          <p:nvPr/>
        </p:nvSpPr>
        <p:spPr>
          <a:xfrm>
            <a:off x="4977116" y="1530564"/>
            <a:ext cx="345638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600" dirty="0">
                <a:solidFill>
                  <a:schemeClr val="accent2"/>
                </a:solidFill>
              </a:rPr>
              <a:t>Ecologische uitdagingen</a:t>
            </a:r>
          </a:p>
          <a:p>
            <a:endParaRPr lang="nl-BE" sz="2600" dirty="0">
              <a:solidFill>
                <a:schemeClr val="tx2"/>
              </a:solidFill>
            </a:endParaRPr>
          </a:p>
          <a:p>
            <a:r>
              <a:rPr lang="nl-BE" sz="2600" dirty="0">
                <a:solidFill>
                  <a:schemeClr val="tx2"/>
                </a:solidFill>
              </a:rPr>
              <a:t>IPBES (2019):</a:t>
            </a:r>
          </a:p>
          <a:p>
            <a:endParaRPr lang="nl-BE" sz="2600" dirty="0">
              <a:solidFill>
                <a:schemeClr val="tx2"/>
              </a:solidFill>
            </a:endParaRPr>
          </a:p>
          <a:p>
            <a:r>
              <a:rPr lang="nl-BE" sz="2600" dirty="0">
                <a:solidFill>
                  <a:schemeClr val="tx2"/>
                </a:solidFill>
              </a:rPr>
              <a:t>Natuur, biodiversiteit en ecosysteemdiensten bedreigd door bevolkingsgroei =&gt; toename consumptie, vervuiling, uitputting van grondstoffen</a:t>
            </a:r>
          </a:p>
          <a:p>
            <a:endParaRPr lang="nl-BE" dirty="0"/>
          </a:p>
          <a:p>
            <a:endParaRPr lang="nl-BE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5725F14F-2246-4F35-90E5-4070D93CBC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38" y="1052737"/>
            <a:ext cx="4712330" cy="4725144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7334838D-2315-4E58-987F-4330C978BE57}"/>
              </a:ext>
            </a:extLst>
          </p:cNvPr>
          <p:cNvSpPr txBox="1"/>
          <p:nvPr/>
        </p:nvSpPr>
        <p:spPr>
          <a:xfrm>
            <a:off x="323528" y="5834846"/>
            <a:ext cx="3826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>
                <a:solidFill>
                  <a:schemeClr val="tx2"/>
                </a:solidFill>
              </a:rPr>
              <a:t>Bron: Stockholm </a:t>
            </a:r>
            <a:r>
              <a:rPr lang="nl-BE" sz="1200" dirty="0" err="1">
                <a:solidFill>
                  <a:schemeClr val="tx2"/>
                </a:solidFill>
              </a:rPr>
              <a:t>Resilience</a:t>
            </a:r>
            <a:r>
              <a:rPr lang="nl-BE" sz="1200" dirty="0">
                <a:solidFill>
                  <a:schemeClr val="tx2"/>
                </a:solidFill>
              </a:rPr>
              <a:t> Centre </a:t>
            </a:r>
            <a:r>
              <a:rPr lang="nl-BE" sz="1200" dirty="0" err="1">
                <a:solidFill>
                  <a:schemeClr val="tx2"/>
                </a:solidFill>
              </a:rPr>
              <a:t>obv</a:t>
            </a:r>
            <a:r>
              <a:rPr lang="nl-BE" sz="1200" dirty="0">
                <a:solidFill>
                  <a:schemeClr val="tx2"/>
                </a:solidFill>
              </a:rPr>
              <a:t> </a:t>
            </a:r>
            <a:r>
              <a:rPr lang="nl-BE" sz="1200" dirty="0" err="1">
                <a:solidFill>
                  <a:schemeClr val="tx2"/>
                </a:solidFill>
              </a:rPr>
              <a:t>Rockström</a:t>
            </a:r>
            <a:r>
              <a:rPr lang="nl-BE" sz="12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3370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Rol van een lokaal bestuur?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Help drempels wegwerken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Breng lokale noden in kaart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Steun en verspreid kleinschalige initiatieven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Werk samen met verenigingen waar armen het woord nemen of andere organisaties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Match sociale economie met circulaire &amp; deeleconomie</a:t>
            </a:r>
          </a:p>
          <a:p>
            <a:endParaRPr lang="nl-BE" dirty="0"/>
          </a:p>
          <a:p>
            <a:endParaRPr lang="nl-BE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20</a:t>
            </a:fld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56B52C3-3CAB-428E-8D20-6A105434E4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052737"/>
            <a:ext cx="2874300" cy="190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426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jdelijke aanduiding voor afbeelding 2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" r="358"/>
          <a:stretch/>
        </p:blipFill>
        <p:spPr/>
      </p:pic>
      <p:pic>
        <p:nvPicPr>
          <p:cNvPr id="28" name="Afbeelding 27" descr="logo_UA_U_wit.ep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733" r="-1"/>
          <a:stretch/>
        </p:blipFill>
        <p:spPr>
          <a:xfrm>
            <a:off x="3229004" y="823913"/>
            <a:ext cx="2685991" cy="1803391"/>
          </a:xfrm>
          <a:prstGeom prst="rect">
            <a:avLst/>
          </a:prstGeom>
        </p:spPr>
      </p:pic>
      <p:pic>
        <p:nvPicPr>
          <p:cNvPr id="6" name="Tijdelijke aanduiding voor afbeelding 5"/>
          <p:cNvPicPr>
            <a:picLocks noGrp="1" noChangeAspect="1"/>
          </p:cNvPicPr>
          <p:nvPr>
            <p:ph type="pic"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" b="23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C2F0CA5-185C-4CCF-91A0-3E331F3AD31B}"/>
              </a:ext>
            </a:extLst>
          </p:cNvPr>
          <p:cNvSpPr txBox="1"/>
          <p:nvPr/>
        </p:nvSpPr>
        <p:spPr>
          <a:xfrm>
            <a:off x="179512" y="2720514"/>
            <a:ext cx="49685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b="1" dirty="0">
                <a:solidFill>
                  <a:schemeClr val="bg1"/>
                </a:solidFill>
              </a:rPr>
              <a:t>Bedankt voor de aandacht!</a:t>
            </a:r>
          </a:p>
          <a:p>
            <a:endParaRPr lang="nl-BE" sz="2800" b="1" dirty="0">
              <a:solidFill>
                <a:schemeClr val="bg1"/>
              </a:solidFill>
            </a:endParaRPr>
          </a:p>
          <a:p>
            <a:r>
              <a:rPr lang="nl-BE" sz="2800" b="1" dirty="0">
                <a:solidFill>
                  <a:schemeClr val="bg1"/>
                </a:solidFill>
              </a:rPr>
              <a:t>Meer info: jill.coene@uantwerpen.be</a:t>
            </a:r>
          </a:p>
        </p:txBody>
      </p:sp>
    </p:spTree>
    <p:extLst>
      <p:ext uri="{BB962C8B-B14F-4D97-AF65-F5344CB8AC3E}">
        <p14:creationId xmlns:p14="http://schemas.microsoft.com/office/powerpoint/2010/main" val="315406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Armoede en sociale uitsluiting - Jaarboek 2019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accent2"/>
                </a:solidFill>
              </a:rPr>
              <a:t>Sociale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 err="1">
                <a:solidFill>
                  <a:schemeClr val="accent2"/>
                </a:solidFill>
              </a:rPr>
              <a:t>uitdagingen</a:t>
            </a:r>
            <a:r>
              <a:rPr lang="en-GB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Armoede</a:t>
            </a:r>
            <a:r>
              <a:rPr lang="en-GB" dirty="0"/>
              <a:t> </a:t>
            </a:r>
            <a:r>
              <a:rPr lang="en-GB" dirty="0" err="1"/>
              <a:t>daalt</a:t>
            </a:r>
            <a:r>
              <a:rPr lang="en-GB" dirty="0"/>
              <a:t> </a:t>
            </a:r>
            <a:r>
              <a:rPr lang="en-GB" dirty="0" err="1"/>
              <a:t>niet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Ongelijke verdeling milieuproblemen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Ongelijke ecologische voetafdruk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Ongelijke verdeling ecologische beleidsmaatregelen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Ongelijke klimaatrisico’s</a:t>
            </a:r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874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De circulaire economie: ook voor mensen in armoede? 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  <a:p>
            <a:r>
              <a:rPr lang="nl-BE" dirty="0"/>
              <a:t>Agenda 2030 voor Duurzame Ontwikkeling:</a:t>
            </a:r>
          </a:p>
          <a:p>
            <a:r>
              <a:rPr lang="nl-BE" dirty="0"/>
              <a:t>‘</a:t>
            </a:r>
            <a:r>
              <a:rPr lang="nl-BE" dirty="0" err="1"/>
              <a:t>sustainable</a:t>
            </a:r>
            <a:r>
              <a:rPr lang="nl-BE" dirty="0"/>
              <a:t> development goals’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4</a:t>
            </a:fld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0EB62DB5-46F5-4C73-A83E-E1D77B16948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7" t="7128" r="11286" b="9707"/>
          <a:stretch/>
        </p:blipFill>
        <p:spPr>
          <a:xfrm>
            <a:off x="4860032" y="2930045"/>
            <a:ext cx="2160240" cy="2165101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15AD175A-B541-4AC8-B31C-14649B879B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8" y="2930045"/>
            <a:ext cx="216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980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De circulaire economie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Producten, onderdelen en materialen worden </a:t>
            </a:r>
            <a:r>
              <a:rPr lang="nl-NL" dirty="0">
                <a:solidFill>
                  <a:schemeClr val="accent2"/>
                </a:solidFill>
              </a:rPr>
              <a:t>in de kringloop </a:t>
            </a:r>
            <a:r>
              <a:rPr lang="nl-NL" dirty="0"/>
              <a:t>gehouden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hergebruik, herstel en onderhoud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componenten zo veel mogelijk recupereren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composteren en recycleren slechts allerlaatste opties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5</a:t>
            </a:fld>
            <a:endParaRPr lang="nl-NL"/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9B663DF2-3ACC-4DE1-A0C1-8C2AD39CFBE4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2148" y="3719208"/>
            <a:ext cx="4360332" cy="31409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B81044C4-C9E7-40B7-9BB8-D337B19EA3CB}"/>
              </a:ext>
            </a:extLst>
          </p:cNvPr>
          <p:cNvSpPr/>
          <p:nvPr/>
        </p:nvSpPr>
        <p:spPr>
          <a:xfrm>
            <a:off x="4974959" y="5908160"/>
            <a:ext cx="3597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</a:rPr>
              <a:t>Figuur: Ellen </a:t>
            </a:r>
            <a:r>
              <a:rPr lang="nl-NL" dirty="0" err="1">
                <a:latin typeface="Calibri" panose="020F0502020204030204" pitchFamily="34" charset="0"/>
                <a:ea typeface="Times New Roman" panose="02020603050405020304" pitchFamily="18" charset="0"/>
              </a:rPr>
              <a:t>MacArthur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</a:rPr>
              <a:t> Foundation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223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Deeleconomie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“Consumenten die elkaar tijdelijk toegang verlenen tot onderbenutte fysieke activa (onbenutte capaciteit), eventueel voor geld”  </a:t>
            </a:r>
            <a:r>
              <a:rPr lang="nl-BE" sz="2400" dirty="0"/>
              <a:t>(</a:t>
            </a:r>
            <a:r>
              <a:rPr lang="nl-BE" sz="2400" dirty="0" err="1"/>
              <a:t>Frenken</a:t>
            </a:r>
            <a:r>
              <a:rPr lang="nl-BE" sz="2400" dirty="0"/>
              <a:t> &amp; Schor, 2017)</a:t>
            </a:r>
          </a:p>
          <a:p>
            <a:endParaRPr lang="nl-BE" dirty="0"/>
          </a:p>
          <a:p>
            <a:r>
              <a:rPr lang="nl-BE" dirty="0"/>
              <a:t>Tegenprestatie kan ook in ‘tijd’</a:t>
            </a:r>
          </a:p>
          <a:p>
            <a:endParaRPr lang="nl-BE" dirty="0"/>
          </a:p>
          <a:p>
            <a:r>
              <a:rPr lang="nl-BE" dirty="0"/>
              <a:t>België (ING, 2015): +- 8,5% van de bevolking </a:t>
            </a:r>
          </a:p>
          <a:p>
            <a:endParaRPr lang="nl-BE" dirty="0"/>
          </a:p>
          <a:p>
            <a:r>
              <a:rPr lang="nl-BE" dirty="0"/>
              <a:t>Maar: </a:t>
            </a:r>
            <a:r>
              <a:rPr lang="nl-BE" dirty="0">
                <a:solidFill>
                  <a:schemeClr val="accent2"/>
                </a:solidFill>
              </a:rPr>
              <a:t>ongelijke participatie</a:t>
            </a:r>
            <a:r>
              <a:rPr lang="nl-BE" dirty="0"/>
              <a:t>!</a:t>
            </a:r>
          </a:p>
          <a:p>
            <a:r>
              <a:rPr lang="nl-BE" dirty="0"/>
              <a:t>            jongeren, hoogopgeleiden, mensen met een </a:t>
            </a:r>
          </a:p>
          <a:p>
            <a:r>
              <a:rPr lang="nl-BE" dirty="0"/>
              <a:t>	hoog  inkomen, stedelingen 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253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3A5284CE-78EB-49CF-8DE1-775D6F3CA6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2926080" cy="1645920"/>
          </a:xfrm>
          <a:prstGeom prst="rect">
            <a:avLst/>
          </a:prstGeom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Effecten: economie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			“Een economische opportuniteit ter 			waarde van miljarden” </a:t>
            </a:r>
          </a:p>
          <a:p>
            <a:r>
              <a:rPr lang="nl-BE" dirty="0"/>
              <a:t>			(Ellen </a:t>
            </a:r>
            <a:r>
              <a:rPr lang="nl-BE" dirty="0" err="1"/>
              <a:t>MacArthur</a:t>
            </a:r>
            <a:r>
              <a:rPr lang="nl-BE" dirty="0"/>
              <a:t> Foundation, 2013)</a:t>
            </a:r>
          </a:p>
          <a:p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Besparing op materialen, energieverbruik, afval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Minder afhankelijk van grondstoffenmarkt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Toename innovatiecapaciteit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Nieuwe winstmogelijkheden voor bedrijven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Boost lokale economie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Ook de consument wint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040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Effecten: economie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Groei werkgelegenheid: + 27.000 jobs in Vlaanderen?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Vlaamse CE: 80% laag- en </a:t>
            </a:r>
            <a:r>
              <a:rPr lang="nl-BE" dirty="0" err="1"/>
              <a:t>middengeschoolden</a:t>
            </a:r>
            <a:r>
              <a:rPr lang="nl-BE" dirty="0"/>
              <a:t> </a:t>
            </a:r>
          </a:p>
          <a:p>
            <a:r>
              <a:rPr lang="nl-BE" dirty="0"/>
              <a:t>	(</a:t>
            </a:r>
            <a:r>
              <a:rPr lang="nl-BE" dirty="0" err="1"/>
              <a:t>vs</a:t>
            </a:r>
            <a:r>
              <a:rPr lang="nl-BE" dirty="0"/>
              <a:t> rest Vlaamse economie +- 50%)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Tewerkstellingskansen hangen samen met type activiteit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Kansen sociale economie (bv. afvalverwerking, fietsherstelplaatsen)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Werkomstandigheden en </a:t>
            </a:r>
            <a:r>
              <a:rPr lang="nl-BE" dirty="0" err="1"/>
              <a:t>jobkwaliteit</a:t>
            </a:r>
            <a:r>
              <a:rPr lang="nl-BE" dirty="0"/>
              <a:t>?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8</a:t>
            </a:fld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E89BADC-4C1F-4FF5-AFF6-A4CFA999E6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72146"/>
            <a:ext cx="2105620" cy="170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892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E35FDCAF-BEB1-4F8C-ABA3-BCD327D5B4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22656"/>
            <a:ext cx="1525155" cy="2017776"/>
          </a:xfrm>
          <a:prstGeom prst="rect">
            <a:avLst/>
          </a:prstGeom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Effecten: klimaat, milieu en gezondheid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pPr marL="1753200" lvl="4" indent="-457200">
              <a:spcBef>
                <a:spcPts val="624"/>
              </a:spcBef>
              <a:buFont typeface="Arial" panose="020B0604020202020204" pitchFamily="34" charset="0"/>
              <a:buChar char="•"/>
            </a:pPr>
            <a:r>
              <a:rPr lang="nl-BE" sz="2600" dirty="0"/>
              <a:t>Minder energie en water voor productie van nieuwe producten</a:t>
            </a:r>
          </a:p>
          <a:p>
            <a:pPr marL="1753200" lvl="4" indent="-457200">
              <a:spcBef>
                <a:spcPts val="624"/>
              </a:spcBef>
              <a:buFont typeface="Arial" panose="020B0604020202020204" pitchFamily="34" charset="0"/>
              <a:buChar char="•"/>
            </a:pPr>
            <a:endParaRPr lang="nl-BE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Verlaagde kans op uitputting grondstoffen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B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dirty="0"/>
              <a:t>Minimaliseren of vermijden van chemicaliën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7724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UA">
      <a:dk1>
        <a:sysClr val="windowText" lastClr="000000"/>
      </a:dk1>
      <a:lt1>
        <a:sysClr val="window" lastClr="FFFFFF"/>
      </a:lt1>
      <a:dk2>
        <a:srgbClr val="004466"/>
      </a:dk2>
      <a:lt2>
        <a:srgbClr val="BBCCCC"/>
      </a:lt2>
      <a:accent1>
        <a:srgbClr val="004466"/>
      </a:accent1>
      <a:accent2>
        <a:srgbClr val="881133"/>
      </a:accent2>
      <a:accent3>
        <a:srgbClr val="889999"/>
      </a:accent3>
      <a:accent4>
        <a:srgbClr val="3399CC"/>
      </a:accent4>
      <a:accent5>
        <a:srgbClr val="DD9911"/>
      </a:accent5>
      <a:accent6>
        <a:srgbClr val="AAAA00"/>
      </a:accent6>
      <a:hlink>
        <a:srgbClr val="004466"/>
      </a:hlink>
      <a:folHlink>
        <a:srgbClr val="881133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758</Words>
  <Application>Microsoft Office PowerPoint</Application>
  <PresentationFormat>Diavoorstelling (4:3)</PresentationFormat>
  <Paragraphs>286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Kantoorthema</vt:lpstr>
      <vt:lpstr>Armoede en duurzaamheid:  de circulaire en deeleconomie als case</vt:lpstr>
      <vt:lpstr>Armoede en sociale uitsluiting - Jaarboek 2019</vt:lpstr>
      <vt:lpstr>Armoede en sociale uitsluiting - Jaarboek 2019</vt:lpstr>
      <vt:lpstr>De circulaire economie: ook voor mensen in armoede? </vt:lpstr>
      <vt:lpstr>De circulaire economie</vt:lpstr>
      <vt:lpstr>Deeleconomie</vt:lpstr>
      <vt:lpstr>Effecten: economie</vt:lpstr>
      <vt:lpstr>Effecten: economie</vt:lpstr>
      <vt:lpstr>Effecten: klimaat, milieu en gezondheid</vt:lpstr>
      <vt:lpstr>Effecten: sociaal</vt:lpstr>
      <vt:lpstr>Effecten: sociaal</vt:lpstr>
      <vt:lpstr>Drempels voor de CE - consumenten</vt:lpstr>
      <vt:lpstr>Extra drempels voor mensen in armoede?</vt:lpstr>
      <vt:lpstr>Opportuniteiten</vt:lpstr>
      <vt:lpstr>Opportuniteiten</vt:lpstr>
      <vt:lpstr>Opportuniteiten</vt:lpstr>
      <vt:lpstr>Toch nog drempels</vt:lpstr>
      <vt:lpstr>Hoe moet het verder?</vt:lpstr>
      <vt:lpstr>Drempels wegwerken?</vt:lpstr>
      <vt:lpstr>Rol van een lokaal bestuur?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2013-10-11T12:12:31Z</dcterms:created>
  <dcterms:modified xsi:type="dcterms:W3CDTF">2019-11-28T15:26:18Z</dcterms:modified>
</cp:coreProperties>
</file>