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9" r:id="rId2"/>
    <p:sldId id="271" r:id="rId3"/>
    <p:sldId id="279" r:id="rId4"/>
    <p:sldId id="300" r:id="rId5"/>
    <p:sldId id="302" r:id="rId6"/>
    <p:sldId id="303" r:id="rId7"/>
    <p:sldId id="260" r:id="rId8"/>
    <p:sldId id="311" r:id="rId9"/>
    <p:sldId id="301" r:id="rId10"/>
    <p:sldId id="310" r:id="rId11"/>
    <p:sldId id="295" r:id="rId12"/>
    <p:sldId id="294" r:id="rId13"/>
    <p:sldId id="293" r:id="rId14"/>
    <p:sldId id="312" r:id="rId15"/>
    <p:sldId id="309" r:id="rId16"/>
    <p:sldId id="304" r:id="rId17"/>
    <p:sldId id="308" r:id="rId18"/>
    <p:sldId id="299" r:id="rId19"/>
    <p:sldId id="288" r:id="rId20"/>
  </p:sldIdLst>
  <p:sldSz cx="9144000" cy="6858000" type="screen4x3"/>
  <p:notesSz cx="6669088"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AFF7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512" autoAdjust="0"/>
  </p:normalViewPr>
  <p:slideViewPr>
    <p:cSldViewPr>
      <p:cViewPr>
        <p:scale>
          <a:sx n="50" d="100"/>
          <a:sy n="50" d="100"/>
        </p:scale>
        <p:origin x="-1736"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10705CDA-08D2-43AC-965A-30D89F1AEF97}" type="datetimeFigureOut">
              <a:rPr lang="nl-BE" smtClean="0"/>
              <a:t>28/11/2019</a:t>
            </a:fld>
            <a:endParaRPr lang="nl-BE"/>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293990CD-137A-4609-9AC7-90D6C939E7C8}" type="slidenum">
              <a:rPr lang="nl-BE" smtClean="0"/>
              <a:t>‹nr.›</a:t>
            </a:fld>
            <a:endParaRPr lang="nl-BE"/>
          </a:p>
        </p:txBody>
      </p:sp>
    </p:spTree>
    <p:extLst>
      <p:ext uri="{BB962C8B-B14F-4D97-AF65-F5344CB8AC3E}">
        <p14:creationId xmlns:p14="http://schemas.microsoft.com/office/powerpoint/2010/main" val="95717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parool.nl/amsterdam/airbnb-verwijdert-illegaal-aanbod-in-amsterdam~a442550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smtClean="0"/>
              <a:t>Goedemorgen allemaal, </a:t>
            </a:r>
          </a:p>
          <a:p>
            <a:endParaRPr lang="nl-BE" baseline="0" dirty="0" smtClean="0"/>
          </a:p>
          <a:p>
            <a:r>
              <a:rPr lang="nl-BE" baseline="0" dirty="0" smtClean="0"/>
              <a:t>Mijn naam is Luk </a:t>
            </a:r>
            <a:r>
              <a:rPr lang="nl-BE" baseline="0" dirty="0" err="1" smtClean="0"/>
              <a:t>Lafosse</a:t>
            </a:r>
            <a:r>
              <a:rPr lang="nl-BE" baseline="0" dirty="0" smtClean="0"/>
              <a:t>, ik ben mede coördinator bij Stadslab2050. </a:t>
            </a:r>
          </a:p>
          <a:p>
            <a:r>
              <a:rPr lang="nl-BE" baseline="0" dirty="0" smtClean="0"/>
              <a:t>Wie is er aanwezig vanuit een overheid? Wie vanuit middenveld? Bedrijven of andere? </a:t>
            </a:r>
            <a:endParaRPr lang="nl-BE" baseline="0" dirty="0" smtClean="0"/>
          </a:p>
          <a:p>
            <a:r>
              <a:rPr lang="nl-BE" baseline="0" dirty="0" smtClean="0"/>
              <a:t>Een mooie kans om rond dit thema met een divers publiek samen te komen. </a:t>
            </a:r>
            <a:endParaRPr lang="nl-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smtClean="0"/>
              <a:t>Ik ben blij om onze ervaring rond het thema Deeleconomie met jullie te delen. </a:t>
            </a:r>
          </a:p>
          <a:p>
            <a:endParaRPr lang="nl-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smtClean="0"/>
              <a:t>Wie voelt zich zowat op de grens tussen die groepen? Wij alvast.</a:t>
            </a:r>
          </a:p>
          <a:p>
            <a:endParaRPr lang="nl-BE" baseline="0" dirty="0" smtClean="0"/>
          </a:p>
        </p:txBody>
      </p:sp>
    </p:spTree>
    <p:extLst>
      <p:ext uri="{BB962C8B-B14F-4D97-AF65-F5344CB8AC3E}">
        <p14:creationId xmlns:p14="http://schemas.microsoft.com/office/powerpoint/2010/main" val="674496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De opkomst van online deelplatformen maakt het mogelijk ook mensen die elkaar niet kennen te verbinden en vertrouwen te organiseren tussen vreemden.</a:t>
            </a:r>
          </a:p>
          <a:p>
            <a:endParaRPr lang="nl-BE" dirty="0" smtClean="0"/>
          </a:p>
          <a:p>
            <a:r>
              <a:rPr lang="nl-BE" dirty="0" smtClean="0"/>
              <a:t>De deeleconomie draait op vertrouwen</a:t>
            </a:r>
            <a:r>
              <a:rPr lang="nl-BE" dirty="0" smtClean="0"/>
              <a:t>. Wanneer dit vertrouwen ontbreekt, </a:t>
            </a:r>
            <a:r>
              <a:rPr lang="nl-BE" dirty="0" smtClean="0"/>
              <a:t>krijg je </a:t>
            </a:r>
            <a:r>
              <a:rPr lang="nl-BE" dirty="0" err="1" smtClean="0"/>
              <a:t>onevenwichten</a:t>
            </a:r>
            <a:r>
              <a:rPr lang="nl-BE" dirty="0" smtClean="0"/>
              <a:t>. </a:t>
            </a:r>
          </a:p>
          <a:p>
            <a:r>
              <a:rPr lang="nl-BE" dirty="0" smtClean="0"/>
              <a:t>Vertrouwen is vaak ook de belangrijkste</a:t>
            </a:r>
            <a:r>
              <a:rPr lang="nl-BE" baseline="0" dirty="0" smtClean="0"/>
              <a:t> drempel om in te stappen in de deeleconomie. </a:t>
            </a:r>
          </a:p>
          <a:p>
            <a:endParaRPr lang="nl-BE" baseline="0" dirty="0" smtClean="0"/>
          </a:p>
          <a:p>
            <a:r>
              <a:rPr lang="nl-BE" dirty="0" smtClean="0"/>
              <a:t>Rol die ik zie voor de overheid: Creëren van vertrouwen om te gaan delen. Hoe pakken we dat aan? Daar zijn geen snelle oplossingen voor.</a:t>
            </a:r>
          </a:p>
          <a:p>
            <a:r>
              <a:rPr lang="nl-BE" baseline="0" dirty="0" smtClean="0"/>
              <a:t> </a:t>
            </a:r>
            <a:r>
              <a:rPr lang="nl-BE" dirty="0" smtClean="0"/>
              <a:t>Ook </a:t>
            </a:r>
            <a:r>
              <a:rPr lang="nl-BE" dirty="0" err="1" smtClean="0"/>
              <a:t>ifv</a:t>
            </a:r>
            <a:r>
              <a:rPr lang="nl-BE" dirty="0" smtClean="0"/>
              <a:t> inclusieve deeleconomie: Bestrijden van discriminatie in de</a:t>
            </a:r>
            <a:r>
              <a:rPr lang="nl-BE" baseline="0" dirty="0" smtClean="0"/>
              <a:t> </a:t>
            </a:r>
            <a:r>
              <a:rPr lang="nl-BE" dirty="0" smtClean="0"/>
              <a:t>deeleconomie (en dus samenleving). </a:t>
            </a:r>
          </a:p>
          <a:p>
            <a:r>
              <a:rPr lang="nl-BE" dirty="0" smtClean="0"/>
              <a:t>Minderheden </a:t>
            </a:r>
            <a:r>
              <a:rPr lang="nl-BE" dirty="0" smtClean="0"/>
              <a:t>kunnen daarom niet per overnachting dezelfde opbrengst realiseren als een meerderheid, omdat minderheden vaak minder worden vertrouwd. </a:t>
            </a:r>
            <a:endParaRPr lang="nl-BE" dirty="0" smtClean="0"/>
          </a:p>
          <a:p>
            <a:endParaRPr lang="nl-BE" dirty="0" smtClean="0"/>
          </a:p>
          <a:p>
            <a:r>
              <a:rPr lang="nl-BE" sz="1200" i="0" kern="1200" dirty="0" smtClean="0">
                <a:solidFill>
                  <a:schemeClr val="tx1"/>
                </a:solidFill>
                <a:effectLst/>
                <a:latin typeface="+mn-lt"/>
                <a:ea typeface="+mn-ea"/>
                <a:cs typeface="+mn-cs"/>
              </a:rPr>
              <a:t>Black </a:t>
            </a:r>
            <a:r>
              <a:rPr lang="nl-BE" sz="1200" i="0" kern="1200" dirty="0" err="1" smtClean="0">
                <a:solidFill>
                  <a:schemeClr val="tx1"/>
                </a:solidFill>
                <a:effectLst/>
                <a:latin typeface="+mn-lt"/>
                <a:ea typeface="+mn-ea"/>
                <a:cs typeface="+mn-cs"/>
              </a:rPr>
              <a:t>Mirror</a:t>
            </a:r>
            <a:r>
              <a:rPr lang="nl-BE" sz="1200" i="0" kern="1200" dirty="0" smtClean="0">
                <a:solidFill>
                  <a:schemeClr val="tx1"/>
                </a:solidFill>
                <a:effectLst/>
                <a:latin typeface="+mn-lt"/>
                <a:ea typeface="+mn-ea"/>
                <a:cs typeface="+mn-cs"/>
              </a:rPr>
              <a:t>? Britse serie over technologische ontwikkelingen. Een aflevering toont wat er kan gebeuren wanneer ratings</a:t>
            </a:r>
            <a:r>
              <a:rPr lang="nl-BE" sz="1200" i="0" kern="1200" baseline="0" dirty="0" smtClean="0">
                <a:solidFill>
                  <a:schemeClr val="tx1"/>
                </a:solidFill>
                <a:effectLst/>
                <a:latin typeface="+mn-lt"/>
                <a:ea typeface="+mn-ea"/>
                <a:cs typeface="+mn-cs"/>
              </a:rPr>
              <a:t> alomtegenwoordig worden.</a:t>
            </a:r>
            <a:endParaRPr lang="nl-BE" sz="120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1200" i="0" kern="1200" dirty="0" smtClean="0">
                <a:solidFill>
                  <a:schemeClr val="tx1"/>
                </a:solidFill>
                <a:effectLst/>
                <a:latin typeface="+mn-lt"/>
                <a:ea typeface="+mn-ea"/>
                <a:cs typeface="+mn-cs"/>
              </a:rPr>
              <a:t>Vertrouwen als betaalmiddel? De waarde van rating? Hotels die korting geven in ruil voor goede recensie? </a:t>
            </a:r>
          </a:p>
          <a:p>
            <a:endParaRPr lang="nl-BE" dirty="0"/>
          </a:p>
        </p:txBody>
      </p:sp>
      <p:sp>
        <p:nvSpPr>
          <p:cNvPr id="4" name="Tijdelijke aanduiding voor dianummer 3"/>
          <p:cNvSpPr>
            <a:spLocks noGrp="1"/>
          </p:cNvSpPr>
          <p:nvPr>
            <p:ph type="sldNum" sz="quarter" idx="10"/>
          </p:nvPr>
        </p:nvSpPr>
        <p:spPr/>
        <p:txBody>
          <a:bodyPr/>
          <a:lstStyle/>
          <a:p>
            <a:fld id="{293990CD-137A-4609-9AC7-90D6C939E7C8}" type="slidenum">
              <a:rPr lang="nl-BE" smtClean="0"/>
              <a:t>10</a:t>
            </a:fld>
            <a:endParaRPr lang="nl-BE"/>
          </a:p>
        </p:txBody>
      </p:sp>
    </p:spTree>
    <p:extLst>
      <p:ext uri="{BB962C8B-B14F-4D97-AF65-F5344CB8AC3E}">
        <p14:creationId xmlns:p14="http://schemas.microsoft.com/office/powerpoint/2010/main" val="599239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Soms liggen de oplossingen ook in de deeleconomie</a:t>
            </a:r>
            <a:r>
              <a:rPr lang="nl-BE" baseline="0" dirty="0" smtClean="0"/>
              <a:t> zelf.</a:t>
            </a:r>
          </a:p>
          <a:p>
            <a:r>
              <a:rPr lang="nl-BE" dirty="0" smtClean="0"/>
              <a:t>Platformen kunnen ook de sociale cohesie vergroten tussen mensen, omdat op deze manier vreemden gemakkelijk met elkaar in contact komen. Uit deze ontmoetingen kunnen weer waardevolle sociale relaties ontstaan, zeker wanneer er sprake is van herhaalde ontmoetingen in de buurt.</a:t>
            </a:r>
            <a:r>
              <a:rPr lang="nl-BE" baseline="0" dirty="0" smtClean="0"/>
              <a:t> </a:t>
            </a:r>
          </a:p>
          <a:p>
            <a:r>
              <a:rPr lang="nl-BE" sz="1200" b="0" i="0" kern="1200" dirty="0" smtClean="0">
                <a:solidFill>
                  <a:schemeClr val="tx1"/>
                </a:solidFill>
                <a:effectLst/>
                <a:latin typeface="+mn-lt"/>
                <a:ea typeface="+mn-ea"/>
                <a:cs typeface="+mn-cs"/>
              </a:rPr>
              <a:t>V</a:t>
            </a:r>
            <a:r>
              <a:rPr lang="en-US" sz="1200" b="0" i="0" kern="1200" dirty="0" err="1" smtClean="0">
                <a:solidFill>
                  <a:schemeClr val="tx1"/>
                </a:solidFill>
                <a:effectLst/>
                <a:latin typeface="+mn-lt"/>
                <a:ea typeface="+mn-ea"/>
                <a:cs typeface="+mn-cs"/>
              </a:rPr>
              <a:t>ergroot</a:t>
            </a:r>
            <a:r>
              <a:rPr lang="en-US" sz="1200" b="0" i="0" kern="1200" dirty="0" smtClean="0">
                <a:solidFill>
                  <a:schemeClr val="tx1"/>
                </a:solidFill>
                <a:effectLst/>
                <a:latin typeface="+mn-lt"/>
                <a:ea typeface="+mn-ea"/>
                <a:cs typeface="+mn-cs"/>
              </a:rPr>
              <a:t> de </a:t>
            </a:r>
            <a:r>
              <a:rPr lang="en-US" sz="1200" b="0" i="0" kern="1200" dirty="0" err="1" smtClean="0">
                <a:solidFill>
                  <a:schemeClr val="tx1"/>
                </a:solidFill>
                <a:effectLst/>
                <a:latin typeface="+mn-lt"/>
                <a:ea typeface="+mn-ea"/>
                <a:cs typeface="+mn-cs"/>
              </a:rPr>
              <a:t>deeleconomie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sociaal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capitaal</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Meer </a:t>
            </a:r>
            <a:r>
              <a:rPr lang="en-US" sz="1200" b="0" i="0" kern="1200" baseline="0" dirty="0" err="1" smtClean="0">
                <a:solidFill>
                  <a:schemeClr val="tx1"/>
                </a:solidFill>
                <a:effectLst/>
                <a:latin typeface="+mn-lt"/>
                <a:ea typeface="+mn-ea"/>
                <a:cs typeface="+mn-cs"/>
              </a:rPr>
              <a:t>vriendschappen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netwerk</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vertrouwen</a:t>
            </a:r>
            <a:r>
              <a:rPr lang="en-US" sz="1200" b="0" i="0" kern="1200" baseline="0" dirty="0" smtClean="0">
                <a:solidFill>
                  <a:schemeClr val="tx1"/>
                </a:solidFill>
                <a:effectLst/>
                <a:latin typeface="+mn-lt"/>
                <a:ea typeface="+mn-ea"/>
                <a:cs typeface="+mn-cs"/>
              </a:rPr>
              <a:t>?</a:t>
            </a:r>
          </a:p>
          <a:p>
            <a:r>
              <a:rPr lang="en-US" sz="1200" b="0" i="0" kern="1200" baseline="0" dirty="0" err="1" smtClean="0">
                <a:solidFill>
                  <a:schemeClr val="tx1"/>
                </a:solidFill>
                <a:effectLst/>
                <a:latin typeface="+mn-lt"/>
                <a:ea typeface="+mn-ea"/>
                <a:cs typeface="+mn-cs"/>
              </a:rPr>
              <a:t>Onderzoek</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aan</a:t>
            </a:r>
            <a:r>
              <a:rPr lang="en-US" sz="1200" b="0" i="0" kern="1200" baseline="0" dirty="0" smtClean="0">
                <a:solidFill>
                  <a:schemeClr val="tx1"/>
                </a:solidFill>
                <a:effectLst/>
                <a:latin typeface="+mn-lt"/>
                <a:ea typeface="+mn-ea"/>
                <a:cs typeface="+mn-cs"/>
              </a:rPr>
              <a:t> Stanford </a:t>
            </a:r>
            <a:r>
              <a:rPr lang="en-US" sz="1200" b="0" i="0" kern="1200" baseline="0" dirty="0" err="1" smtClean="0">
                <a:solidFill>
                  <a:schemeClr val="tx1"/>
                </a:solidFill>
                <a:effectLst/>
                <a:latin typeface="+mn-lt"/>
                <a:ea typeface="+mn-ea"/>
                <a:cs typeface="+mn-cs"/>
              </a:rPr>
              <a:t>zegt</a:t>
            </a:r>
            <a:r>
              <a:rPr lang="en-US" sz="1200" b="0" i="0" kern="1200" baseline="0" dirty="0" smtClean="0">
                <a:solidFill>
                  <a:schemeClr val="tx1"/>
                </a:solidFill>
                <a:effectLst/>
                <a:latin typeface="+mn-lt"/>
                <a:ea typeface="+mn-ea"/>
                <a:cs typeface="+mn-cs"/>
              </a:rPr>
              <a:t> van </a:t>
            </a:r>
            <a:r>
              <a:rPr lang="en-US" sz="1200" b="0" i="0" kern="1200" baseline="0" dirty="0" err="1" smtClean="0">
                <a:solidFill>
                  <a:schemeClr val="tx1"/>
                </a:solidFill>
                <a:effectLst/>
                <a:latin typeface="+mn-lt"/>
                <a:ea typeface="+mn-ea"/>
                <a:cs typeface="+mn-cs"/>
              </a:rPr>
              <a:t>wel</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bijvoorbeeld</a:t>
            </a:r>
            <a:r>
              <a:rPr lang="en-US" sz="1200" b="0" i="0" kern="1200" baseline="0" dirty="0" smtClean="0">
                <a:solidFill>
                  <a:schemeClr val="tx1"/>
                </a:solidFill>
                <a:effectLst/>
                <a:latin typeface="+mn-lt"/>
                <a:ea typeface="+mn-ea"/>
                <a:cs typeface="+mn-cs"/>
              </a:rPr>
              <a:t> Couchsurfing. </a:t>
            </a:r>
            <a:r>
              <a:rPr lang="en-US" sz="1200" b="0" i="0" kern="1200" baseline="0" dirty="0" err="1" smtClean="0">
                <a:solidFill>
                  <a:schemeClr val="tx1"/>
                </a:solidFill>
                <a:effectLst/>
                <a:latin typeface="+mn-lt"/>
                <a:ea typeface="+mn-ea"/>
                <a:cs typeface="+mn-cs"/>
              </a:rPr>
              <a:t>Ik</a:t>
            </a:r>
            <a:r>
              <a:rPr lang="en-US" sz="1200" b="0" i="0" kern="1200" baseline="0" dirty="0" smtClean="0">
                <a:solidFill>
                  <a:schemeClr val="tx1"/>
                </a:solidFill>
                <a:effectLst/>
                <a:latin typeface="+mn-lt"/>
                <a:ea typeface="+mn-ea"/>
                <a:cs typeface="+mn-cs"/>
              </a:rPr>
              <a:t> ben </a:t>
            </a:r>
            <a:r>
              <a:rPr lang="en-US" sz="1200" b="0" i="0" kern="1200" baseline="0" dirty="0" err="1" smtClean="0">
                <a:solidFill>
                  <a:schemeClr val="tx1"/>
                </a:solidFill>
                <a:effectLst/>
                <a:latin typeface="+mn-lt"/>
                <a:ea typeface="+mn-ea"/>
                <a:cs typeface="+mn-cs"/>
              </a:rPr>
              <a:t>zelf</a:t>
            </a:r>
            <a:r>
              <a:rPr lang="en-US" sz="1200" b="0" i="0" kern="1200" baseline="0" dirty="0" smtClean="0">
                <a:solidFill>
                  <a:schemeClr val="tx1"/>
                </a:solidFill>
                <a:effectLst/>
                <a:latin typeface="+mn-lt"/>
                <a:ea typeface="+mn-ea"/>
                <a:cs typeface="+mn-cs"/>
              </a:rPr>
              <a:t> al </a:t>
            </a:r>
            <a:r>
              <a:rPr lang="en-US" sz="1200" b="0" i="0" kern="1200" baseline="0" dirty="0" err="1" smtClean="0">
                <a:solidFill>
                  <a:schemeClr val="tx1"/>
                </a:solidFill>
                <a:effectLst/>
                <a:latin typeface="+mn-lt"/>
                <a:ea typeface="+mn-ea"/>
                <a:cs typeface="+mn-cs"/>
              </a:rPr>
              <a:t>enige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tijd</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actief</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bij</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een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particulier</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autodeelsysteem</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Dégage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en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merk</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ook</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daar</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dat</a:t>
            </a:r>
            <a:r>
              <a:rPr lang="en-US" sz="1200" b="0" i="0" kern="1200" baseline="0" dirty="0" smtClean="0">
                <a:solidFill>
                  <a:schemeClr val="tx1"/>
                </a:solidFill>
                <a:effectLst/>
                <a:latin typeface="+mn-lt"/>
                <a:ea typeface="+mn-ea"/>
                <a:cs typeface="+mn-cs"/>
              </a:rPr>
              <a:t> </a:t>
            </a:r>
            <a:r>
              <a:rPr lang="nl-BE" sz="1200" i="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Experiment met </a:t>
            </a:r>
            <a:r>
              <a:rPr lang="nl-BE" dirty="0" err="1" smtClean="0"/>
              <a:t>Hoplr</a:t>
            </a:r>
            <a:r>
              <a:rPr lang="nl-BE" dirty="0" smtClean="0"/>
              <a:t>: Meer sociale cohesie dankzij </a:t>
            </a:r>
            <a:r>
              <a:rPr lang="nl-BE" dirty="0" err="1" smtClean="0"/>
              <a:t>Hoplr</a:t>
            </a:r>
            <a:r>
              <a:rPr lang="nl-BE" dirty="0" smtClean="0"/>
              <a:t>? Aan de slag met Wijkwerking op maat in </a:t>
            </a:r>
            <a:r>
              <a:rPr lang="nl-BE" dirty="0" err="1" smtClean="0"/>
              <a:t>Wilrijk</a:t>
            </a:r>
            <a:r>
              <a:rPr lang="nl-BE" dirty="0" smtClean="0"/>
              <a:t>. Geen data, wel wat inzichten. Onder andere: Hondenpoep zorgde</a:t>
            </a:r>
            <a:r>
              <a:rPr lang="nl-BE" baseline="0" dirty="0" smtClean="0"/>
              <a:t> voor betekenisvolle interactie</a:t>
            </a:r>
            <a:r>
              <a:rPr lang="nl-BE" dirty="0" smtClean="0"/>
              <a:t>.</a:t>
            </a:r>
          </a:p>
          <a:p>
            <a:endParaRPr lang="nl-BE" sz="1200" i="1" kern="1200" dirty="0" smtClean="0">
              <a:solidFill>
                <a:schemeClr val="tx1"/>
              </a:solidFill>
              <a:effectLst/>
              <a:latin typeface="+mn-lt"/>
              <a:ea typeface="+mn-ea"/>
              <a:cs typeface="+mn-cs"/>
            </a:endParaRPr>
          </a:p>
          <a:p>
            <a:r>
              <a:rPr lang="nl-BE" sz="1200" i="1" kern="1200" dirty="0" smtClean="0">
                <a:solidFill>
                  <a:schemeClr val="tx1"/>
                </a:solidFill>
                <a:effectLst/>
                <a:latin typeface="+mn-lt"/>
                <a:ea typeface="+mn-ea"/>
                <a:cs typeface="+mn-cs"/>
              </a:rPr>
              <a:t>MAAR: </a:t>
            </a:r>
          </a:p>
          <a:p>
            <a:r>
              <a:rPr lang="nl-BE" sz="1200" i="1" kern="1200" dirty="0" smtClean="0">
                <a:solidFill>
                  <a:schemeClr val="tx1"/>
                </a:solidFill>
                <a:effectLst/>
                <a:latin typeface="+mn-lt"/>
                <a:ea typeface="+mn-ea"/>
                <a:cs typeface="+mn-cs"/>
              </a:rPr>
              <a:t>Niet zo voor alle platformen. Heel vluchtige, oppervlakkige relaties</a:t>
            </a:r>
            <a:r>
              <a:rPr lang="nl-BE" sz="1200" i="1" kern="1200" dirty="0" smtClean="0">
                <a:solidFill>
                  <a:schemeClr val="tx1"/>
                </a:solidFill>
                <a:effectLst/>
                <a:latin typeface="+mn-lt"/>
                <a:ea typeface="+mn-ea"/>
                <a:cs typeface="+mn-cs"/>
              </a:rPr>
              <a:t>.</a:t>
            </a:r>
            <a:endParaRPr lang="nl-BE" sz="1200" i="1" kern="1200" dirty="0" smtClean="0">
              <a:solidFill>
                <a:schemeClr val="tx1"/>
              </a:solidFill>
              <a:effectLst/>
              <a:latin typeface="+mn-lt"/>
              <a:ea typeface="+mn-ea"/>
              <a:cs typeface="+mn-cs"/>
            </a:endParaRPr>
          </a:p>
          <a:p>
            <a:endParaRPr lang="nl-BE" sz="1200" i="1" kern="1200" dirty="0" smtClean="0">
              <a:solidFill>
                <a:schemeClr val="tx1"/>
              </a:solidFill>
              <a:effectLst/>
              <a:latin typeface="+mn-lt"/>
              <a:ea typeface="+mn-ea"/>
              <a:cs typeface="+mn-cs"/>
            </a:endParaRPr>
          </a:p>
          <a:p>
            <a:r>
              <a:rPr lang="nl-BE" sz="1200" i="1" kern="1200" dirty="0" smtClean="0">
                <a:solidFill>
                  <a:schemeClr val="tx1"/>
                </a:solidFill>
                <a:effectLst/>
                <a:latin typeface="+mn-lt"/>
                <a:ea typeface="+mn-ea"/>
                <a:cs typeface="+mn-cs"/>
              </a:rPr>
              <a:t> </a:t>
            </a:r>
            <a:endParaRPr lang="nl-BE"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93990CD-137A-4609-9AC7-90D6C939E7C8}" type="slidenum">
              <a:rPr lang="nl-BE" smtClean="0"/>
              <a:t>11</a:t>
            </a:fld>
            <a:endParaRPr lang="nl-BE"/>
          </a:p>
        </p:txBody>
      </p:sp>
    </p:spTree>
    <p:extLst>
      <p:ext uri="{BB962C8B-B14F-4D97-AF65-F5344CB8AC3E}">
        <p14:creationId xmlns:p14="http://schemas.microsoft.com/office/powerpoint/2010/main" val="82318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smtClean="0">
                <a:solidFill>
                  <a:schemeClr val="tx1"/>
                </a:solidFill>
                <a:effectLst/>
                <a:latin typeface="+mn-lt"/>
                <a:ea typeface="+mn-ea"/>
                <a:cs typeface="+mn-cs"/>
              </a:rPr>
              <a:t>Online platform boordevol boeken, kan je boeken lenen en ontlenen. Niet vanuit een grote bibliotheek of magazijn, maar gewoon vanuit de boekenkast van één van je buren. </a:t>
            </a:r>
            <a:r>
              <a:rPr lang="nl-BE" sz="1200" b="0" i="0" kern="1200" dirty="0" err="1" smtClean="0">
                <a:solidFill>
                  <a:schemeClr val="tx1"/>
                </a:solidFill>
                <a:effectLst/>
                <a:latin typeface="+mn-lt"/>
                <a:ea typeface="+mn-ea"/>
                <a:cs typeface="+mn-cs"/>
              </a:rPr>
              <a:t>Idle</a:t>
            </a:r>
            <a:r>
              <a:rPr lang="nl-BE" sz="1200" b="0" i="0" kern="1200" dirty="0" smtClean="0">
                <a:solidFill>
                  <a:schemeClr val="tx1"/>
                </a:solidFill>
                <a:effectLst/>
                <a:latin typeface="+mn-lt"/>
                <a:ea typeface="+mn-ea"/>
                <a:cs typeface="+mn-cs"/>
              </a:rPr>
              <a:t> assets gevonden? Specifiek anderstalige boeken in Antwerpen!</a:t>
            </a:r>
          </a:p>
          <a:p>
            <a:endParaRPr lang="nl-BE" sz="1200" b="0" i="0" u="none" kern="1200" dirty="0" smtClean="0">
              <a:solidFill>
                <a:schemeClr val="tx1"/>
              </a:solidFill>
              <a:effectLst/>
              <a:latin typeface="+mn-lt"/>
              <a:ea typeface="+mn-ea"/>
              <a:cs typeface="+mn-cs"/>
            </a:endParaRPr>
          </a:p>
          <a:p>
            <a:r>
              <a:rPr lang="nl-BE" sz="1200" b="0" i="0" u="none" kern="1200" dirty="0" smtClean="0">
                <a:solidFill>
                  <a:schemeClr val="tx1"/>
                </a:solidFill>
                <a:effectLst/>
                <a:latin typeface="+mn-lt"/>
                <a:ea typeface="+mn-ea"/>
                <a:cs typeface="+mn-cs"/>
              </a:rPr>
              <a:t>Eventuele bijdrage aan circulaire</a:t>
            </a:r>
            <a:r>
              <a:rPr lang="nl-BE" sz="1200" b="0" i="0" u="none" kern="1200" baseline="0" dirty="0" smtClean="0">
                <a:solidFill>
                  <a:schemeClr val="tx1"/>
                </a:solidFill>
                <a:effectLst/>
                <a:latin typeface="+mn-lt"/>
                <a:ea typeface="+mn-ea"/>
                <a:cs typeface="+mn-cs"/>
              </a:rPr>
              <a:t> economie. Minder producten. Meer naar gebruik dan naar eigendom. </a:t>
            </a:r>
            <a:endParaRPr lang="nl-BE" sz="1200" i="1" kern="1200" dirty="0" smtClean="0">
              <a:solidFill>
                <a:schemeClr val="tx1"/>
              </a:solidFill>
              <a:effectLst/>
              <a:latin typeface="+mn-lt"/>
              <a:ea typeface="+mn-ea"/>
              <a:cs typeface="+mn-cs"/>
            </a:endParaRPr>
          </a:p>
          <a:p>
            <a:endParaRPr lang="nl-BE" sz="1200" i="1" kern="1200" dirty="0" smtClean="0">
              <a:solidFill>
                <a:schemeClr val="tx1"/>
              </a:solidFill>
              <a:effectLst/>
              <a:latin typeface="+mn-lt"/>
              <a:ea typeface="+mn-ea"/>
              <a:cs typeface="+mn-cs"/>
            </a:endParaRPr>
          </a:p>
          <a:p>
            <a:r>
              <a:rPr lang="nl-BE" sz="1200" i="1" kern="1200" dirty="0" smtClean="0">
                <a:solidFill>
                  <a:schemeClr val="tx1"/>
                </a:solidFill>
                <a:effectLst/>
                <a:latin typeface="+mn-lt"/>
                <a:ea typeface="+mn-ea"/>
                <a:cs typeface="+mn-cs"/>
              </a:rPr>
              <a:t>MAAR: </a:t>
            </a:r>
          </a:p>
          <a:p>
            <a:r>
              <a:rPr lang="nl-BE" sz="1200" i="1" kern="1200" dirty="0" smtClean="0">
                <a:solidFill>
                  <a:schemeClr val="tx1"/>
                </a:solidFill>
                <a:effectLst/>
                <a:latin typeface="+mn-lt"/>
                <a:ea typeface="+mn-ea"/>
                <a:cs typeface="+mn-cs"/>
              </a:rPr>
              <a:t>Zie ook de verwarring rond de term: </a:t>
            </a:r>
            <a:r>
              <a:rPr lang="nl-BE" sz="1200" i="1" kern="1200" dirty="0" err="1" smtClean="0">
                <a:solidFill>
                  <a:schemeClr val="tx1"/>
                </a:solidFill>
                <a:effectLst/>
                <a:latin typeface="+mn-lt"/>
                <a:ea typeface="+mn-ea"/>
                <a:cs typeface="+mn-cs"/>
              </a:rPr>
              <a:t>AirBnb</a:t>
            </a:r>
            <a:r>
              <a:rPr lang="nl-BE" sz="1200" i="1" kern="1200" dirty="0" smtClean="0">
                <a:solidFill>
                  <a:schemeClr val="tx1"/>
                </a:solidFill>
                <a:effectLst/>
                <a:latin typeface="+mn-lt"/>
                <a:ea typeface="+mn-ea"/>
                <a:cs typeface="+mn-cs"/>
              </a:rPr>
              <a:t> gastheer die eigenlijk een hotel is. Delen? Kluseconomie?</a:t>
            </a:r>
          </a:p>
          <a:p>
            <a:r>
              <a:rPr lang="nl-BE" sz="1200" i="1" kern="1200" dirty="0" smtClean="0">
                <a:solidFill>
                  <a:schemeClr val="tx1"/>
                </a:solidFill>
                <a:effectLst/>
                <a:latin typeface="+mn-lt"/>
                <a:ea typeface="+mn-ea"/>
                <a:cs typeface="+mn-cs"/>
              </a:rPr>
              <a:t>Ook</a:t>
            </a:r>
            <a:r>
              <a:rPr lang="nl-BE" sz="1200" i="1" kern="1200" baseline="0" dirty="0" smtClean="0">
                <a:solidFill>
                  <a:schemeClr val="tx1"/>
                </a:solidFill>
                <a:effectLst/>
                <a:latin typeface="+mn-lt"/>
                <a:ea typeface="+mn-ea"/>
                <a:cs typeface="+mn-cs"/>
              </a:rPr>
              <a:t> reboundeffecten. </a:t>
            </a:r>
            <a:r>
              <a:rPr lang="nl-BE" sz="1200" i="1" kern="1200" baseline="0" dirty="0" err="1" smtClean="0">
                <a:solidFill>
                  <a:schemeClr val="tx1"/>
                </a:solidFill>
                <a:effectLst/>
                <a:latin typeface="+mn-lt"/>
                <a:ea typeface="+mn-ea"/>
                <a:cs typeface="+mn-cs"/>
              </a:rPr>
              <a:t>Vb</a:t>
            </a:r>
            <a:r>
              <a:rPr lang="nl-BE" sz="1200" i="1" kern="1200" baseline="0" dirty="0" smtClean="0">
                <a:solidFill>
                  <a:schemeClr val="tx1"/>
                </a:solidFill>
                <a:effectLst/>
                <a:latin typeface="+mn-lt"/>
                <a:ea typeface="+mn-ea"/>
                <a:cs typeface="+mn-cs"/>
              </a:rPr>
              <a:t> autodelen: Eenvoudigere toegang geeft meer gereden kilometers?.</a:t>
            </a:r>
            <a:endParaRPr lang="nl-BE" sz="1200" kern="1200" dirty="0" smtClean="0">
              <a:solidFill>
                <a:schemeClr val="tx1"/>
              </a:solidFill>
              <a:effectLst/>
              <a:latin typeface="+mn-lt"/>
              <a:ea typeface="+mn-ea"/>
              <a:cs typeface="+mn-cs"/>
            </a:endParaRPr>
          </a:p>
          <a:p>
            <a:r>
              <a:rPr lang="nl-BE" sz="1200" i="1" kern="1200" dirty="0" smtClean="0">
                <a:solidFill>
                  <a:schemeClr val="tx1"/>
                </a:solidFill>
                <a:effectLst/>
                <a:latin typeface="+mn-lt"/>
                <a:ea typeface="+mn-ea"/>
                <a:cs typeface="+mn-cs"/>
              </a:rPr>
              <a:t> </a:t>
            </a:r>
            <a:endParaRPr lang="nl-BE"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93990CD-137A-4609-9AC7-90D6C939E7C8}" type="slidenum">
              <a:rPr lang="nl-BE" smtClean="0"/>
              <a:t>12</a:t>
            </a:fld>
            <a:endParaRPr lang="nl-BE"/>
          </a:p>
        </p:txBody>
      </p:sp>
    </p:spTree>
    <p:extLst>
      <p:ext uri="{BB962C8B-B14F-4D97-AF65-F5344CB8AC3E}">
        <p14:creationId xmlns:p14="http://schemas.microsoft.com/office/powerpoint/2010/main" val="82318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i="1" kern="1200" dirty="0" smtClean="0">
                <a:solidFill>
                  <a:schemeClr val="tx1"/>
                </a:solidFill>
                <a:effectLst/>
                <a:latin typeface="+mn-lt"/>
                <a:ea typeface="+mn-ea"/>
                <a:cs typeface="+mn-cs"/>
              </a:rPr>
              <a:t>Grote mogelijkheden om samen te werken, connectie te maken,</a:t>
            </a:r>
            <a:r>
              <a:rPr lang="nl-BE" sz="1200" i="1" kern="1200" baseline="0" dirty="0" smtClean="0">
                <a:solidFill>
                  <a:schemeClr val="tx1"/>
                </a:solidFill>
                <a:effectLst/>
                <a:latin typeface="+mn-lt"/>
                <a:ea typeface="+mn-ea"/>
                <a:cs typeface="+mn-cs"/>
              </a:rPr>
              <a:t> ..</a:t>
            </a:r>
            <a:r>
              <a:rPr lang="nl-BE" sz="1200" i="1" kern="1200" dirty="0" smtClean="0">
                <a:solidFill>
                  <a:schemeClr val="tx1"/>
                </a:solidFill>
                <a:effectLst/>
                <a:latin typeface="+mn-lt"/>
                <a:ea typeface="+mn-ea"/>
                <a:cs typeface="+mn-cs"/>
              </a:rPr>
              <a:t>. </a:t>
            </a:r>
          </a:p>
          <a:p>
            <a:endParaRPr lang="nl-BE"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1200" i="1" kern="1200" baseline="0" dirty="0" smtClean="0">
                <a:solidFill>
                  <a:schemeClr val="tx1"/>
                </a:solidFill>
                <a:effectLst/>
                <a:latin typeface="+mn-lt"/>
                <a:ea typeface="+mn-ea"/>
                <a:cs typeface="+mn-cs"/>
              </a:rPr>
              <a:t>We kunnen dat bekijken vanuit het perspectief van babysitten. Als jonge ouder. Gezinsbond (opleiding EHBO, vast tarief, verplaatsingsvergoeding, …) vs. </a:t>
            </a:r>
            <a:r>
              <a:rPr lang="nl-BE" sz="1200" i="1" kern="1200" baseline="0" dirty="0" err="1" smtClean="0">
                <a:solidFill>
                  <a:schemeClr val="tx1"/>
                </a:solidFill>
                <a:effectLst/>
                <a:latin typeface="+mn-lt"/>
                <a:ea typeface="+mn-ea"/>
                <a:cs typeface="+mn-cs"/>
              </a:rPr>
              <a:t>Bsit</a:t>
            </a:r>
            <a:r>
              <a:rPr lang="nl-BE" sz="1200" i="1" kern="1200" baseline="0" dirty="0" smtClean="0">
                <a:solidFill>
                  <a:schemeClr val="tx1"/>
                </a:solidFill>
                <a:effectLst/>
                <a:latin typeface="+mn-lt"/>
                <a:ea typeface="+mn-ea"/>
                <a:cs typeface="+mn-cs"/>
              </a:rPr>
              <a:t>. </a:t>
            </a:r>
          </a:p>
          <a:p>
            <a:endParaRPr lang="nl-BE" sz="1200" i="1" kern="1200" dirty="0" smtClean="0">
              <a:solidFill>
                <a:schemeClr val="tx1"/>
              </a:solidFill>
              <a:effectLst/>
              <a:latin typeface="+mn-lt"/>
              <a:ea typeface="+mn-ea"/>
              <a:cs typeface="+mn-cs"/>
            </a:endParaRPr>
          </a:p>
          <a:p>
            <a:r>
              <a:rPr lang="nl-BE" sz="1200" i="1" kern="1200" dirty="0" smtClean="0">
                <a:solidFill>
                  <a:schemeClr val="tx1"/>
                </a:solidFill>
                <a:effectLst/>
                <a:latin typeface="+mn-lt"/>
                <a:ea typeface="+mn-ea"/>
                <a:cs typeface="+mn-cs"/>
              </a:rPr>
              <a:t>MAAR: </a:t>
            </a:r>
          </a:p>
          <a:p>
            <a:r>
              <a:rPr lang="nl-BE" sz="1200" i="1" kern="1200" dirty="0" smtClean="0">
                <a:solidFill>
                  <a:schemeClr val="tx1"/>
                </a:solidFill>
                <a:effectLst/>
                <a:latin typeface="+mn-lt"/>
                <a:ea typeface="+mn-ea"/>
                <a:cs typeface="+mn-cs"/>
              </a:rPr>
              <a:t>Debat</a:t>
            </a:r>
            <a:r>
              <a:rPr lang="nl-BE" sz="1200" i="1" kern="1200" baseline="0" dirty="0" smtClean="0">
                <a:solidFill>
                  <a:schemeClr val="tx1"/>
                </a:solidFill>
                <a:effectLst/>
                <a:latin typeface="+mn-lt"/>
                <a:ea typeface="+mn-ea"/>
                <a:cs typeface="+mn-cs"/>
              </a:rPr>
              <a:t> over verantwoordelijkheden, </a:t>
            </a:r>
            <a:r>
              <a:rPr lang="nl-BE" sz="1200" i="1" kern="1200" baseline="0" dirty="0" err="1" smtClean="0">
                <a:solidFill>
                  <a:schemeClr val="tx1"/>
                </a:solidFill>
                <a:effectLst/>
                <a:latin typeface="+mn-lt"/>
                <a:ea typeface="+mn-ea"/>
                <a:cs typeface="+mn-cs"/>
              </a:rPr>
              <a:t>rechten&amp;plichten</a:t>
            </a:r>
            <a:r>
              <a:rPr lang="nl-BE" sz="1200" i="1" kern="1200" baseline="0" dirty="0" smtClean="0">
                <a:solidFill>
                  <a:schemeClr val="tx1"/>
                </a:solidFill>
                <a:effectLst/>
                <a:latin typeface="+mn-lt"/>
                <a:ea typeface="+mn-ea"/>
                <a:cs typeface="+mn-cs"/>
              </a:rPr>
              <a:t>, solidariteitsprincipes.</a:t>
            </a:r>
          </a:p>
          <a:p>
            <a:r>
              <a:rPr lang="nl-BE" sz="1200" i="1" kern="1200" baseline="0" dirty="0" smtClean="0">
                <a:solidFill>
                  <a:schemeClr val="tx1"/>
                </a:solidFill>
                <a:effectLst/>
                <a:latin typeface="+mn-lt"/>
                <a:ea typeface="+mn-ea"/>
                <a:cs typeface="+mn-cs"/>
              </a:rPr>
              <a:t>In Gent 15/06/2019: Staking bij </a:t>
            </a:r>
            <a:r>
              <a:rPr lang="nl-BE" sz="1200" i="1" kern="1200" baseline="0" dirty="0" err="1" smtClean="0">
                <a:solidFill>
                  <a:schemeClr val="tx1"/>
                </a:solidFill>
                <a:effectLst/>
                <a:latin typeface="+mn-lt"/>
                <a:ea typeface="+mn-ea"/>
                <a:cs typeface="+mn-cs"/>
              </a:rPr>
              <a:t>Deliveroo</a:t>
            </a:r>
            <a:r>
              <a:rPr lang="nl-BE" sz="1200" i="1" kern="1200" baseline="0" dirty="0" smtClean="0">
                <a:solidFill>
                  <a:schemeClr val="tx1"/>
                </a:solidFill>
                <a:effectLst/>
                <a:latin typeface="+mn-lt"/>
                <a:ea typeface="+mn-ea"/>
                <a:cs typeface="+mn-cs"/>
              </a:rPr>
              <a:t>. </a:t>
            </a:r>
            <a:endParaRPr lang="nl-BE"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93990CD-137A-4609-9AC7-90D6C939E7C8}" type="slidenum">
              <a:rPr lang="nl-BE" smtClean="0"/>
              <a:t>13</a:t>
            </a:fld>
            <a:endParaRPr lang="nl-BE"/>
          </a:p>
        </p:txBody>
      </p:sp>
    </p:spTree>
    <p:extLst>
      <p:ext uri="{BB962C8B-B14F-4D97-AF65-F5344CB8AC3E}">
        <p14:creationId xmlns:p14="http://schemas.microsoft.com/office/powerpoint/2010/main" val="82318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b="0" i="0" kern="1200" dirty="0" smtClean="0">
                <a:solidFill>
                  <a:schemeClr val="tx1">
                    <a:lumMod val="50000"/>
                    <a:lumOff val="50000"/>
                  </a:schemeClr>
                </a:solidFill>
                <a:effectLst/>
                <a:latin typeface="Roboto" pitchFamily="2" charset="0"/>
                <a:ea typeface="+mn-ea"/>
                <a:cs typeface="+mn-cs"/>
              </a:rPr>
              <a:t>Nog</a:t>
            </a:r>
            <a:r>
              <a:rPr lang="nl-BE" sz="1200" b="0" i="0" kern="1200" baseline="0" dirty="0" smtClean="0">
                <a:solidFill>
                  <a:schemeClr val="tx1">
                    <a:lumMod val="50000"/>
                    <a:lumOff val="50000"/>
                  </a:schemeClr>
                </a:solidFill>
                <a:effectLst/>
                <a:latin typeface="Roboto" pitchFamily="2" charset="0"/>
                <a:ea typeface="+mn-ea"/>
                <a:cs typeface="+mn-cs"/>
              </a:rPr>
              <a:t> drie lessen die we graag meegeven</a:t>
            </a:r>
            <a:endParaRPr lang="nl-BE"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BE" sz="1200" dirty="0" smtClean="0">
              <a:solidFill>
                <a:schemeClr val="tx1">
                  <a:lumMod val="50000"/>
                  <a:lumOff val="50000"/>
                </a:schemeClr>
              </a:solidFill>
              <a:latin typeface="Roboto" pitchFamily="2" charset="0"/>
              <a:ea typeface="Roboto" pitchFamily="2" charset="0"/>
            </a:endParaRPr>
          </a:p>
          <a:p>
            <a:endParaRPr lang="nl-BE" dirty="0"/>
          </a:p>
        </p:txBody>
      </p:sp>
      <p:sp>
        <p:nvSpPr>
          <p:cNvPr id="4" name="Tijdelijke aanduiding voor dianummer 3"/>
          <p:cNvSpPr>
            <a:spLocks noGrp="1"/>
          </p:cNvSpPr>
          <p:nvPr>
            <p:ph type="sldNum" sz="quarter" idx="10"/>
          </p:nvPr>
        </p:nvSpPr>
        <p:spPr/>
        <p:txBody>
          <a:bodyPr/>
          <a:lstStyle/>
          <a:p>
            <a:fld id="{293990CD-137A-4609-9AC7-90D6C939E7C8}" type="slidenum">
              <a:rPr lang="nl-BE" smtClean="0"/>
              <a:t>14</a:t>
            </a:fld>
            <a:endParaRPr lang="nl-BE"/>
          </a:p>
        </p:txBody>
      </p:sp>
    </p:spTree>
    <p:extLst>
      <p:ext uri="{BB962C8B-B14F-4D97-AF65-F5344CB8AC3E}">
        <p14:creationId xmlns:p14="http://schemas.microsoft.com/office/powerpoint/2010/main" val="599239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dirty="0" smtClean="0">
                <a:latin typeface="Roboto"/>
              </a:rPr>
              <a:t>De opinie van deelplatform-expert Martijn </a:t>
            </a:r>
            <a:r>
              <a:rPr lang="nl-BE" sz="1200" dirty="0" err="1" smtClean="0">
                <a:latin typeface="Roboto"/>
              </a:rPr>
              <a:t>Arets</a:t>
            </a:r>
            <a:r>
              <a:rPr lang="nl-BE" sz="1200" dirty="0" smtClean="0">
                <a:latin typeface="Roboto"/>
              </a:rPr>
              <a:t> was duidelijk: de overheid moet een leidende en faciliterende rol opnemen in de duurzame deeleconomie. Ze moet de economie niet volgen, maar net in de goede richting sturen. </a:t>
            </a:r>
            <a:endParaRPr lang="nl-BE" sz="1200" dirty="0" smtClean="0">
              <a:latin typeface="Roboto"/>
            </a:endParaRPr>
          </a:p>
          <a:p>
            <a:r>
              <a:rPr lang="nl-BE" sz="1200" dirty="0" smtClean="0">
                <a:latin typeface="Roboto"/>
              </a:rPr>
              <a:t>Het </a:t>
            </a:r>
            <a:r>
              <a:rPr lang="nl-BE" sz="1200" dirty="0" smtClean="0">
                <a:latin typeface="Roboto"/>
              </a:rPr>
              <a:t>web legt de draden van verbinding tussen burgers, platformen, bedrijven, enzovoort. </a:t>
            </a:r>
          </a:p>
          <a:p>
            <a:r>
              <a:rPr lang="nl-BE" sz="1200" dirty="0" smtClean="0">
                <a:latin typeface="Roboto"/>
              </a:rPr>
              <a:t>Enkele rollen:</a:t>
            </a:r>
          </a:p>
          <a:p>
            <a:pPr marL="457200" indent="-457200">
              <a:buFont typeface="Arial" panose="020B0604020202020204" pitchFamily="34" charset="0"/>
              <a:buChar char="•"/>
            </a:pPr>
            <a:r>
              <a:rPr lang="nl-BE" sz="1200" dirty="0" smtClean="0">
                <a:latin typeface="Roboto"/>
              </a:rPr>
              <a:t>Experimenteren met deeleconomie en -platformen</a:t>
            </a:r>
          </a:p>
          <a:p>
            <a:pPr marL="457200" indent="-457200">
              <a:buFont typeface="Arial" panose="020B0604020202020204" pitchFamily="34" charset="0"/>
              <a:buChar char="•"/>
            </a:pPr>
            <a:r>
              <a:rPr lang="nl-BE" sz="1200" dirty="0" smtClean="0">
                <a:latin typeface="Roboto"/>
              </a:rPr>
              <a:t>Matchmaker zijn. Faciliteren. Samenwerken </a:t>
            </a:r>
            <a:r>
              <a:rPr lang="nl-BE" sz="1200" dirty="0" smtClean="0">
                <a:latin typeface="Roboto"/>
              </a:rPr>
              <a:t>met andere partners</a:t>
            </a:r>
          </a:p>
          <a:p>
            <a:pPr marL="457200" indent="-457200">
              <a:buFont typeface="Arial" panose="020B0604020202020204" pitchFamily="34" charset="0"/>
              <a:buChar char="•"/>
            </a:pPr>
            <a:r>
              <a:rPr lang="nl-BE" sz="1200" dirty="0" smtClean="0">
                <a:latin typeface="Roboto"/>
              </a:rPr>
              <a:t>Zelf participeren in andere deelinitiatieven</a:t>
            </a:r>
          </a:p>
          <a:p>
            <a:pPr marL="457200" indent="-457200">
              <a:buFont typeface="Arial" panose="020B0604020202020204" pitchFamily="34" charset="0"/>
              <a:buChar char="•"/>
            </a:pPr>
            <a:r>
              <a:rPr lang="nl-BE" sz="1200" dirty="0" smtClean="0">
                <a:latin typeface="Roboto"/>
              </a:rPr>
              <a:t>Inkoopbeleid aanpassen aan deeleconomie</a:t>
            </a:r>
          </a:p>
          <a:p>
            <a:endParaRPr lang="nl-BE" dirty="0"/>
          </a:p>
        </p:txBody>
      </p:sp>
      <p:sp>
        <p:nvSpPr>
          <p:cNvPr id="4" name="Tijdelijke aanduiding voor dianummer 3"/>
          <p:cNvSpPr>
            <a:spLocks noGrp="1"/>
          </p:cNvSpPr>
          <p:nvPr>
            <p:ph type="sldNum" sz="quarter" idx="10"/>
          </p:nvPr>
        </p:nvSpPr>
        <p:spPr/>
        <p:txBody>
          <a:bodyPr/>
          <a:lstStyle/>
          <a:p>
            <a:fld id="{293990CD-137A-4609-9AC7-90D6C939E7C8}" type="slidenum">
              <a:rPr lang="nl-BE" smtClean="0"/>
              <a:t>15</a:t>
            </a:fld>
            <a:endParaRPr lang="nl-BE"/>
          </a:p>
        </p:txBody>
      </p:sp>
    </p:spTree>
    <p:extLst>
      <p:ext uri="{BB962C8B-B14F-4D97-AF65-F5344CB8AC3E}">
        <p14:creationId xmlns:p14="http://schemas.microsoft.com/office/powerpoint/2010/main" val="599239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b="0" i="0" kern="1200" dirty="0" smtClean="0">
                <a:solidFill>
                  <a:schemeClr val="tx1"/>
                </a:solidFill>
                <a:effectLst/>
                <a:latin typeface="+mn-lt"/>
                <a:ea typeface="+mn-ea"/>
                <a:cs typeface="+mn-cs"/>
              </a:rPr>
              <a:t>Dat stelt het </a:t>
            </a:r>
            <a:r>
              <a:rPr lang="nl-BE" sz="1200" b="0" i="0" kern="1200" dirty="0" err="1" smtClean="0">
                <a:solidFill>
                  <a:schemeClr val="tx1"/>
                </a:solidFill>
                <a:effectLst/>
                <a:latin typeface="+mn-lt"/>
                <a:ea typeface="+mn-ea"/>
                <a:cs typeface="+mn-cs"/>
              </a:rPr>
              <a:t>Rathenau</a:t>
            </a:r>
            <a:r>
              <a:rPr lang="nl-BE" sz="1200" b="0" i="0" kern="1200" dirty="0" smtClean="0">
                <a:solidFill>
                  <a:schemeClr val="tx1"/>
                </a:solidFill>
                <a:effectLst/>
                <a:latin typeface="+mn-lt"/>
                <a:ea typeface="+mn-ea"/>
                <a:cs typeface="+mn-cs"/>
              </a:rPr>
              <a:t> Instituut in een woensdag verschenen rapport. Als deelplatformen te groot worden, komen banen waar ze mee concurreren onder druk te staan of leiden de platformen tot overlast. Bovendien hebben de bedrijven uit de deeleconomie de neiging snel een </a:t>
            </a:r>
            <a:r>
              <a:rPr lang="nl-BE" sz="1200" b="0" i="0" kern="1200" dirty="0" err="1" smtClean="0">
                <a:solidFill>
                  <a:schemeClr val="tx1"/>
                </a:solidFill>
                <a:effectLst/>
                <a:latin typeface="+mn-lt"/>
                <a:ea typeface="+mn-ea"/>
                <a:cs typeface="+mn-cs"/>
              </a:rPr>
              <a:t>monopoliepositie</a:t>
            </a:r>
            <a:r>
              <a:rPr lang="nl-BE" sz="1200" b="0" i="0" kern="1200" dirty="0" smtClean="0">
                <a:solidFill>
                  <a:schemeClr val="tx1"/>
                </a:solidFill>
                <a:effectLst/>
                <a:latin typeface="+mn-lt"/>
                <a:ea typeface="+mn-ea"/>
                <a:cs typeface="+mn-cs"/>
              </a:rPr>
              <a:t> in te nemen.</a:t>
            </a:r>
            <a:r>
              <a:rPr lang="nl-BE" dirty="0" smtClean="0"/>
              <a:t/>
            </a:r>
            <a:br>
              <a:rPr lang="nl-BE" dirty="0" smtClean="0"/>
            </a:br>
            <a:r>
              <a:rPr lang="nl-BE" dirty="0" smtClean="0"/>
              <a:t/>
            </a:r>
            <a:br>
              <a:rPr lang="nl-BE" dirty="0" smtClean="0"/>
            </a:br>
            <a:r>
              <a:rPr lang="nl-BE" sz="1200" b="0" i="0" kern="1200" dirty="0" smtClean="0">
                <a:solidFill>
                  <a:schemeClr val="tx1"/>
                </a:solidFill>
                <a:effectLst/>
                <a:latin typeface="+mn-lt"/>
                <a:ea typeface="+mn-ea"/>
                <a:cs typeface="+mn-cs"/>
              </a:rPr>
              <a:t>Volgens het rapport Eerlijk Delen heeft de deeleconomie ook positieve effecten, zoals innovatie in een sector. Die effecten moeten gestimuleerd worden, zegt het instituut, maar daarbij moeten de publieke belangen als consumentenbescherming, privacy en openbare orde niet uit het oog worden verloren.</a:t>
            </a:r>
          </a:p>
          <a:p>
            <a:pPr marL="0" marR="0" indent="0" algn="l" defTabSz="914400" rtl="0" eaLnBrk="1" fontAlgn="auto" latinLnBrk="0" hangingPunct="1">
              <a:lnSpc>
                <a:spcPct val="100000"/>
              </a:lnSpc>
              <a:spcBef>
                <a:spcPts val="0"/>
              </a:spcBef>
              <a:spcAft>
                <a:spcPts val="0"/>
              </a:spcAft>
              <a:buClrTx/>
              <a:buSzTx/>
              <a:buFontTx/>
              <a:buNone/>
              <a:tabLst/>
              <a:defRPr/>
            </a:pPr>
            <a:endParaRPr lang="nl-BE"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1200" b="0" i="0" u="none" strike="noStrike" kern="1200" dirty="0" smtClean="0">
                <a:solidFill>
                  <a:schemeClr val="tx1"/>
                </a:solidFill>
                <a:effectLst/>
                <a:latin typeface="+mn-lt"/>
                <a:ea typeface="+mn-ea"/>
                <a:cs typeface="+mn-cs"/>
                <a:hlinkClick r:id="rId3"/>
              </a:rPr>
              <a:t>Afspraken</a:t>
            </a:r>
            <a:r>
              <a:rPr lang="nl-BE" sz="1200" b="0" i="0" kern="1200" dirty="0" smtClean="0">
                <a:solidFill>
                  <a:schemeClr val="tx1"/>
                </a:solidFill>
                <a:effectLst/>
                <a:latin typeface="+mn-lt"/>
                <a:ea typeface="+mn-ea"/>
                <a:cs typeface="+mn-cs"/>
              </a:rPr>
              <a:t> zoals de gemeente Amsterdam met </a:t>
            </a:r>
            <a:r>
              <a:rPr lang="nl-BE" sz="1200" b="0" i="0" kern="1200" dirty="0" err="1" smtClean="0">
                <a:solidFill>
                  <a:schemeClr val="tx1"/>
                </a:solidFill>
                <a:effectLst/>
                <a:latin typeface="+mn-lt"/>
                <a:ea typeface="+mn-ea"/>
                <a:cs typeface="+mn-cs"/>
              </a:rPr>
              <a:t>Airbnb</a:t>
            </a:r>
            <a:r>
              <a:rPr lang="nl-BE" sz="1200" b="0" i="0" kern="1200" dirty="0" smtClean="0">
                <a:solidFill>
                  <a:schemeClr val="tx1"/>
                </a:solidFill>
                <a:effectLst/>
                <a:latin typeface="+mn-lt"/>
                <a:ea typeface="+mn-ea"/>
                <a:cs typeface="+mn-cs"/>
              </a:rPr>
              <a:t> heeft gemaakt, bijvoorbeeld over het maximaal aantal dagen dat een woning verhuurd mag worden, kunnen voor meer duidelijkheid zorgen.</a:t>
            </a:r>
          </a:p>
          <a:p>
            <a:pPr marL="0" marR="0" indent="0" algn="l" defTabSz="914400" rtl="0" eaLnBrk="1" fontAlgn="auto" latinLnBrk="0" hangingPunct="1">
              <a:lnSpc>
                <a:spcPct val="100000"/>
              </a:lnSpc>
              <a:spcBef>
                <a:spcPts val="0"/>
              </a:spcBef>
              <a:spcAft>
                <a:spcPts val="0"/>
              </a:spcAft>
              <a:buClrTx/>
              <a:buSzTx/>
              <a:buFontTx/>
              <a:buNone/>
              <a:tabLst/>
              <a:defRPr/>
            </a:pPr>
            <a:endParaRPr lang="nl-BE"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1200" b="0" i="0" kern="1200" dirty="0" smtClean="0">
                <a:solidFill>
                  <a:schemeClr val="tx1"/>
                </a:solidFill>
                <a:effectLst/>
                <a:latin typeface="+mn-lt"/>
                <a:ea typeface="+mn-ea"/>
                <a:cs typeface="+mn-cs"/>
              </a:rPr>
              <a:t>Martijn </a:t>
            </a:r>
            <a:r>
              <a:rPr lang="nl-BE" sz="1200" b="0" i="0" kern="1200" dirty="0" err="1" smtClean="0">
                <a:solidFill>
                  <a:schemeClr val="tx1"/>
                </a:solidFill>
                <a:effectLst/>
                <a:latin typeface="+mn-lt"/>
                <a:ea typeface="+mn-ea"/>
                <a:cs typeface="+mn-cs"/>
              </a:rPr>
              <a:t>Arets</a:t>
            </a:r>
            <a:r>
              <a:rPr lang="nl-BE" sz="1200" b="0" i="0" kern="1200" dirty="0" smtClean="0">
                <a:solidFill>
                  <a:schemeClr val="tx1"/>
                </a:solidFill>
                <a:effectLst/>
                <a:latin typeface="+mn-lt"/>
                <a:ea typeface="+mn-ea"/>
                <a:cs typeface="+mn-cs"/>
              </a:rPr>
              <a:t> van Universiteit Utrecht:</a:t>
            </a:r>
            <a:endParaRPr lang="nl-BE"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1200" dirty="0" smtClean="0"/>
              <a:t>“Wat voor samenleving willen we? Hoe richten we die in, met welke instrumenten? Welke keuzes? De stad kan initiatieven gaan faciliteren die beleidsdoelstellingen helpen bereiken.”</a:t>
            </a:r>
          </a:p>
          <a:p>
            <a:endParaRPr lang="nl-BE" sz="1200" b="0" i="0" kern="1200" dirty="0" smtClean="0">
              <a:solidFill>
                <a:schemeClr val="tx1"/>
              </a:solidFill>
              <a:effectLst/>
              <a:latin typeface="+mn-lt"/>
              <a:ea typeface="+mn-ea"/>
              <a:cs typeface="+mn-cs"/>
            </a:endParaRPr>
          </a:p>
          <a:p>
            <a:r>
              <a:rPr lang="nl-BE" sz="1200" b="0" i="0" kern="1200" dirty="0" smtClean="0">
                <a:solidFill>
                  <a:schemeClr val="tx1"/>
                </a:solidFill>
                <a:effectLst/>
                <a:latin typeface="+mn-lt"/>
                <a:ea typeface="+mn-ea"/>
                <a:cs typeface="+mn-cs"/>
              </a:rPr>
              <a:t>Een beleidsdoelstelling van een stad kan bijvoorbeeld zijn om het samenhorigheidsgevoel tussen de inwoners te versterken. Dan kan ze financiële steun geven aan platformen als thuisafgehaald.nl, waarbij mensen hun zelfgemaakte maaltijden aan elkaar gaan aanbieden. Dat creëert een soort van community en het gaat eenzaamheid tegen, wat voor een stad een belangrijke beleidsfactor kan zijn.</a:t>
            </a:r>
          </a:p>
          <a:p>
            <a:r>
              <a:rPr lang="nl-BE" sz="1200" b="0" i="0" kern="1200" dirty="0" smtClean="0">
                <a:solidFill>
                  <a:schemeClr val="tx1"/>
                </a:solidFill>
                <a:effectLst/>
                <a:latin typeface="+mn-lt"/>
                <a:ea typeface="+mn-ea"/>
                <a:cs typeface="+mn-cs"/>
              </a:rPr>
              <a:t>Als overheid moet je je dus gaan afvragen: welke platformen dragen bij aan doelstellingen die wij hebben als samenleving? Bijvoorbeeld het terugbrengen van de impact op het milieu, het meer leefbaar maken van een stad op mobiliteitsvlak, sociale cohesie, duurzaamheid… En hoe kunnen we die platformen helpen? Hebben ze vooral geld nodig? Of kennis?</a:t>
            </a:r>
          </a:p>
          <a:p>
            <a:endParaRPr lang="nl-B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
            </a:r>
            <a:br>
              <a:rPr lang="nl-BE" dirty="0" smtClean="0"/>
            </a:br>
            <a:r>
              <a:rPr lang="nl-BE" sz="1200" dirty="0" smtClean="0">
                <a:solidFill>
                  <a:schemeClr val="tx1">
                    <a:lumMod val="50000"/>
                    <a:lumOff val="50000"/>
                  </a:schemeClr>
                </a:solidFill>
                <a:latin typeface="Roboto" pitchFamily="2" charset="0"/>
                <a:ea typeface="Roboto" pitchFamily="2" charset="0"/>
              </a:rPr>
              <a:t/>
            </a:r>
            <a:br>
              <a:rPr lang="nl-BE" sz="1200" dirty="0" smtClean="0">
                <a:solidFill>
                  <a:schemeClr val="tx1">
                    <a:lumMod val="50000"/>
                    <a:lumOff val="50000"/>
                  </a:schemeClr>
                </a:solidFill>
                <a:latin typeface="Roboto" pitchFamily="2" charset="0"/>
                <a:ea typeface="Roboto" pitchFamily="2" charset="0"/>
              </a:rPr>
            </a:br>
            <a:endParaRPr lang="nl-BE" sz="1200" dirty="0" smtClean="0">
              <a:solidFill>
                <a:schemeClr val="tx1">
                  <a:lumMod val="50000"/>
                  <a:lumOff val="50000"/>
                </a:schemeClr>
              </a:solidFill>
              <a:latin typeface="Roboto" pitchFamily="2" charset="0"/>
              <a:ea typeface="Roboto" pitchFamily="2" charset="0"/>
            </a:endParaRPr>
          </a:p>
          <a:p>
            <a:endParaRPr lang="nl-BE" dirty="0"/>
          </a:p>
        </p:txBody>
      </p:sp>
      <p:sp>
        <p:nvSpPr>
          <p:cNvPr id="4" name="Tijdelijke aanduiding voor dianummer 3"/>
          <p:cNvSpPr>
            <a:spLocks noGrp="1"/>
          </p:cNvSpPr>
          <p:nvPr>
            <p:ph type="sldNum" sz="quarter" idx="10"/>
          </p:nvPr>
        </p:nvSpPr>
        <p:spPr/>
        <p:txBody>
          <a:bodyPr/>
          <a:lstStyle/>
          <a:p>
            <a:fld id="{293990CD-137A-4609-9AC7-90D6C939E7C8}" type="slidenum">
              <a:rPr lang="nl-BE" smtClean="0"/>
              <a:t>16</a:t>
            </a:fld>
            <a:endParaRPr lang="nl-BE"/>
          </a:p>
        </p:txBody>
      </p:sp>
    </p:spTree>
    <p:extLst>
      <p:ext uri="{BB962C8B-B14F-4D97-AF65-F5344CB8AC3E}">
        <p14:creationId xmlns:p14="http://schemas.microsoft.com/office/powerpoint/2010/main" val="599239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We zien dat er nog werk aan de winkel is om in de stad het deelparadigma te versterken. Een cultuurverandering dringt zich vaak op. </a:t>
            </a:r>
          </a:p>
          <a:p>
            <a:endParaRPr lang="nl-BE" dirty="0" smtClean="0"/>
          </a:p>
          <a:p>
            <a:r>
              <a:rPr lang="nl-BE" dirty="0" smtClean="0"/>
              <a:t>Concrete </a:t>
            </a:r>
            <a:r>
              <a:rPr lang="nl-BE" dirty="0" smtClean="0"/>
              <a:t>initiatieven</a:t>
            </a:r>
          </a:p>
          <a:p>
            <a:r>
              <a:rPr lang="nl-BE" dirty="0" smtClean="0"/>
              <a:t>Mobiliteit: </a:t>
            </a:r>
          </a:p>
          <a:p>
            <a:r>
              <a:rPr lang="nl-BE" dirty="0" smtClean="0"/>
              <a:t>Kader voor deelinitiatieven</a:t>
            </a:r>
          </a:p>
          <a:p>
            <a:r>
              <a:rPr lang="nl-BE" dirty="0" smtClean="0"/>
              <a:t>Data</a:t>
            </a:r>
            <a:r>
              <a:rPr lang="nl-BE" baseline="0" dirty="0" smtClean="0"/>
              <a:t> zoveel mogelijk bijgehouden</a:t>
            </a:r>
          </a:p>
          <a:p>
            <a:endParaRPr lang="nl-BE" baseline="0" dirty="0" smtClean="0"/>
          </a:p>
          <a:p>
            <a:r>
              <a:rPr lang="nl-BE" baseline="0" dirty="0" smtClean="0"/>
              <a:t>Zaalzoeker</a:t>
            </a:r>
          </a:p>
          <a:p>
            <a:endParaRPr lang="nl-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sz="1200" dirty="0" smtClean="0"/>
              <a:t>Vertrouwen, vertrouwen, vertrouwen</a:t>
            </a:r>
          </a:p>
          <a:p>
            <a:endParaRPr lang="nl-BE" baseline="0" dirty="0" smtClean="0"/>
          </a:p>
          <a:p>
            <a:endParaRPr lang="nl-BE" baseline="0" dirty="0" smtClean="0"/>
          </a:p>
          <a:p>
            <a:endParaRPr lang="nl-BE" dirty="0"/>
          </a:p>
        </p:txBody>
      </p:sp>
      <p:sp>
        <p:nvSpPr>
          <p:cNvPr id="4" name="Tijdelijke aanduiding voor dianummer 3"/>
          <p:cNvSpPr>
            <a:spLocks noGrp="1"/>
          </p:cNvSpPr>
          <p:nvPr>
            <p:ph type="sldNum" sz="quarter" idx="10"/>
          </p:nvPr>
        </p:nvSpPr>
        <p:spPr/>
        <p:txBody>
          <a:bodyPr/>
          <a:lstStyle/>
          <a:p>
            <a:fld id="{293990CD-137A-4609-9AC7-90D6C939E7C8}" type="slidenum">
              <a:rPr lang="nl-BE" smtClean="0"/>
              <a:t>17</a:t>
            </a:fld>
            <a:endParaRPr lang="nl-BE"/>
          </a:p>
        </p:txBody>
      </p:sp>
    </p:spTree>
    <p:extLst>
      <p:ext uri="{BB962C8B-B14F-4D97-AF65-F5344CB8AC3E}">
        <p14:creationId xmlns:p14="http://schemas.microsoft.com/office/powerpoint/2010/main" val="599239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i="1" kern="1200" dirty="0" smtClean="0">
                <a:solidFill>
                  <a:schemeClr val="tx1"/>
                </a:solidFill>
                <a:effectLst/>
                <a:latin typeface="+mn-lt"/>
                <a:ea typeface="+mn-ea"/>
                <a:cs typeface="+mn-cs"/>
              </a:rPr>
              <a:t> </a:t>
            </a:r>
            <a:endParaRPr lang="nl-BE"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93990CD-137A-4609-9AC7-90D6C939E7C8}" type="slidenum">
              <a:rPr lang="nl-BE" smtClean="0"/>
              <a:t>18</a:t>
            </a:fld>
            <a:endParaRPr lang="nl-BE"/>
          </a:p>
        </p:txBody>
      </p:sp>
    </p:spTree>
    <p:extLst>
      <p:ext uri="{BB962C8B-B14F-4D97-AF65-F5344CB8AC3E}">
        <p14:creationId xmlns:p14="http://schemas.microsoft.com/office/powerpoint/2010/main" val="82318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674496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BE" sz="800" dirty="0" smtClean="0"/>
              <a:t>Wij zijn een innovatie lab, living lab, ingebed binnen de afdeling Energie en Milieu van de stad en creëren een vrijplaats voor innovatie en experiment. </a:t>
            </a:r>
          </a:p>
          <a:p>
            <a:pPr marL="0" marR="0" lvl="1" indent="0" algn="l" defTabSz="914400" rtl="0" eaLnBrk="1" fontAlgn="auto" latinLnBrk="0" hangingPunct="1">
              <a:lnSpc>
                <a:spcPct val="100000"/>
              </a:lnSpc>
              <a:spcBef>
                <a:spcPts val="0"/>
              </a:spcBef>
              <a:spcAft>
                <a:spcPts val="0"/>
              </a:spcAft>
              <a:buClrTx/>
              <a:buSzTx/>
              <a:buFontTx/>
              <a:buNone/>
              <a:tabLst/>
              <a:defRPr/>
            </a:pPr>
            <a:r>
              <a:rPr lang="nl-BE" sz="800" dirty="0" smtClean="0"/>
              <a:t>Onze naam zegt</a:t>
            </a:r>
            <a:r>
              <a:rPr lang="nl-BE" sz="800" baseline="0" dirty="0" smtClean="0"/>
              <a:t> het zelf al. </a:t>
            </a:r>
            <a:r>
              <a:rPr lang="nl-BE" sz="800" dirty="0" smtClean="0"/>
              <a:t>Wij mikken op een duurzame stad</a:t>
            </a:r>
            <a:r>
              <a:rPr lang="nl-BE" sz="800" baseline="0" dirty="0" smtClean="0"/>
              <a:t> in 2050. </a:t>
            </a:r>
          </a:p>
          <a:p>
            <a:pPr marL="0" marR="0" lvl="1" indent="0" algn="l" defTabSz="914400" rtl="0" eaLnBrk="1" fontAlgn="auto" latinLnBrk="0" hangingPunct="1">
              <a:lnSpc>
                <a:spcPct val="100000"/>
              </a:lnSpc>
              <a:spcBef>
                <a:spcPts val="0"/>
              </a:spcBef>
              <a:spcAft>
                <a:spcPts val="0"/>
              </a:spcAft>
              <a:buClrTx/>
              <a:buSzTx/>
              <a:buFontTx/>
              <a:buNone/>
              <a:tabLst/>
              <a:defRPr/>
            </a:pPr>
            <a:r>
              <a:rPr lang="nl-BE" sz="800" baseline="0" dirty="0" smtClean="0"/>
              <a:t>Een stad die binnen haar ecologische en sociale randvoorwaarden erin slaagt om voldoende welvaart en welzijn te creëren. </a:t>
            </a:r>
            <a:endParaRPr lang="nl-BE" sz="800" dirty="0" smtClean="0"/>
          </a:p>
          <a:p>
            <a:r>
              <a:rPr lang="nl-BE" sz="800" dirty="0" smtClean="0"/>
              <a:t>Als we dat doel willen halen</a:t>
            </a:r>
            <a:r>
              <a:rPr lang="nl-BE" sz="800" baseline="0" dirty="0" smtClean="0"/>
              <a:t> zullen  belangrijke ‘systemen’ in onze samenleving een omslag moeten maken. </a:t>
            </a:r>
          </a:p>
          <a:p>
            <a:r>
              <a:rPr lang="nl-BE" sz="800" baseline="0" dirty="0" smtClean="0"/>
              <a:t>Een omslag is een verandering in structuur (hoe zijn de systemen georganiseerd ) in cultuur en in werkwijze. Bijvoorbeeld bij energie zien we al dat er de visie is om, om te schalen van een centraal georganiseerd net naar een meer decentraal energienet</a:t>
            </a:r>
            <a:r>
              <a:rPr lang="nl-BE" sz="800" baseline="0" dirty="0" smtClean="0"/>
              <a:t>. </a:t>
            </a:r>
            <a:endParaRPr lang="nl-BE" sz="800" baseline="0" dirty="0" smtClean="0"/>
          </a:p>
          <a:p>
            <a:endParaRPr lang="nl-BE" sz="800" baseline="0" dirty="0" smtClean="0"/>
          </a:p>
          <a:p>
            <a:r>
              <a:rPr lang="nl-BE" sz="800" baseline="0" dirty="0" smtClean="0"/>
              <a:t>Deze omslagen zijn vaak </a:t>
            </a:r>
            <a:r>
              <a:rPr lang="nl-BE" sz="800" baseline="0" dirty="0" smtClean="0"/>
              <a:t>complex. Stadslab2050  </a:t>
            </a:r>
            <a:r>
              <a:rPr lang="nl-BE" sz="800" baseline="0" dirty="0" smtClean="0"/>
              <a:t>is een manier om hier een antwoord op te bieden, complementair aan bestaand beleid.</a:t>
            </a:r>
          </a:p>
          <a:p>
            <a:endParaRPr lang="nl-BE" sz="800" dirty="0"/>
          </a:p>
        </p:txBody>
      </p:sp>
      <p:sp>
        <p:nvSpPr>
          <p:cNvPr id="4" name="Tijdelijke aanduiding voor dianummer 3"/>
          <p:cNvSpPr>
            <a:spLocks noGrp="1"/>
          </p:cNvSpPr>
          <p:nvPr>
            <p:ph type="sldNum" sz="quarter" idx="10"/>
          </p:nvPr>
        </p:nvSpPr>
        <p:spPr/>
        <p:txBody>
          <a:bodyPr/>
          <a:lstStyle/>
          <a:p>
            <a:fld id="{8154AC62-97B4-4C2A-8B20-4CCC6A17BE59}" type="slidenum">
              <a:rPr lang="nl-BE" smtClean="0"/>
              <a:t>2</a:t>
            </a:fld>
            <a:endParaRPr lang="nl-BE"/>
          </a:p>
        </p:txBody>
      </p:sp>
    </p:spTree>
    <p:extLst>
      <p:ext uri="{BB962C8B-B14F-4D97-AF65-F5344CB8AC3E}">
        <p14:creationId xmlns:p14="http://schemas.microsoft.com/office/powerpoint/2010/main" val="991172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 typeface="Wingdings" panose="05000000000000000000" pitchFamily="2" charset="2"/>
              <a:buNone/>
            </a:pPr>
            <a:r>
              <a:rPr lang="nl-BE" sz="1000" dirty="0" smtClean="0"/>
              <a:t>Hoe werkt zo’n lab? </a:t>
            </a:r>
          </a:p>
          <a:p>
            <a:pPr>
              <a:buFont typeface="Wingdings" panose="05000000000000000000" pitchFamily="2" charset="2"/>
              <a:buChar char="§"/>
            </a:pPr>
            <a:r>
              <a:rPr lang="nl-BE" sz="1000" dirty="0" smtClean="0"/>
              <a:t> Rond die stedelijke duurzame uitdagingen worden thematische trajecten opgezet </a:t>
            </a:r>
          </a:p>
          <a:p>
            <a:pPr>
              <a:buFont typeface="Wingdings" panose="05000000000000000000" pitchFamily="2" charset="2"/>
              <a:buChar char="§"/>
            </a:pPr>
            <a:r>
              <a:rPr lang="nl-BE" sz="1000" dirty="0" smtClean="0"/>
              <a:t> Innovatieve methodieken: systeemdenken, veranderingsgericht</a:t>
            </a:r>
            <a:r>
              <a:rPr lang="nl-BE" sz="1000" baseline="0" dirty="0" smtClean="0"/>
              <a:t> werken, </a:t>
            </a:r>
            <a:r>
              <a:rPr lang="nl-BE" sz="1000" dirty="0" err="1" smtClean="0"/>
              <a:t>toekomstdenken</a:t>
            </a:r>
            <a:r>
              <a:rPr lang="nl-BE" sz="1000" dirty="0" smtClean="0"/>
              <a:t> worden ingezet om innovaties te sturen</a:t>
            </a:r>
          </a:p>
          <a:p>
            <a:pPr>
              <a:buFont typeface="Wingdings" panose="05000000000000000000" pitchFamily="2" charset="2"/>
              <a:buChar char="§"/>
            </a:pPr>
            <a:r>
              <a:rPr lang="nl-BE" sz="1000" dirty="0" smtClean="0"/>
              <a:t> Pilootprojecten of experimenten worden door stakeholders uitgewerkt</a:t>
            </a:r>
          </a:p>
          <a:p>
            <a:pPr>
              <a:buFont typeface="Wingdings" panose="05000000000000000000" pitchFamily="2" charset="2"/>
              <a:buChar char="§"/>
            </a:pPr>
            <a:r>
              <a:rPr lang="nl-BE" sz="1000" dirty="0" smtClean="0"/>
              <a:t> Er wordt geleerd van deze trajecten</a:t>
            </a:r>
          </a:p>
          <a:p>
            <a:pPr>
              <a:buFont typeface="Wingdings" panose="05000000000000000000" pitchFamily="2" charset="2"/>
              <a:buChar char="§"/>
            </a:pPr>
            <a:r>
              <a:rPr lang="nl-BE" sz="1000" dirty="0" smtClean="0"/>
              <a:t> Op de manier sturen we op een ‘</a:t>
            </a:r>
            <a:r>
              <a:rPr lang="nl-BE" sz="1000" dirty="0" err="1" smtClean="0"/>
              <a:t>ripple</a:t>
            </a:r>
            <a:r>
              <a:rPr lang="nl-BE" sz="1000" dirty="0" smtClean="0"/>
              <a:t> effect’ in de stadsgemeenschap, impulsen tot verandering</a:t>
            </a:r>
          </a:p>
          <a:p>
            <a:pPr marL="0" lvl="0" indent="0">
              <a:buFont typeface="+mj-lt"/>
              <a:buNone/>
            </a:pPr>
            <a:endParaRPr lang="nl-BE" sz="1000" kern="1200" baseline="0" dirty="0" smtClean="0">
              <a:solidFill>
                <a:schemeClr val="tx1"/>
              </a:solidFill>
              <a:effectLst/>
              <a:latin typeface="+mn-lt"/>
              <a:ea typeface="+mn-ea"/>
              <a:cs typeface="+mn-cs"/>
            </a:endParaRPr>
          </a:p>
          <a:p>
            <a:pPr marL="228600" lvl="0" indent="-228600">
              <a:buFont typeface="+mj-lt"/>
              <a:buAutoNum type="arabicPeriod"/>
            </a:pPr>
            <a:endParaRPr lang="nl-BE" sz="1000" kern="1200" dirty="0" smtClean="0">
              <a:solidFill>
                <a:schemeClr val="tx1"/>
              </a:solidFill>
              <a:effectLst/>
              <a:latin typeface="+mn-lt"/>
              <a:ea typeface="+mn-ea"/>
              <a:cs typeface="+mn-cs"/>
            </a:endParaRPr>
          </a:p>
          <a:p>
            <a:pPr marL="228600" indent="-228600">
              <a:buFont typeface="+mj-lt"/>
              <a:buAutoNum type="arabicPeriod"/>
            </a:pPr>
            <a:endParaRPr lang="nl-BE" sz="700" dirty="0" smtClean="0"/>
          </a:p>
          <a:p>
            <a:pPr marL="228600" lvl="0" indent="-228600">
              <a:buFont typeface="+mj-lt"/>
              <a:buAutoNum type="arabicPeriod"/>
            </a:pPr>
            <a:endParaRPr lang="nl-BE" sz="10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8154AC62-97B4-4C2A-8B20-4CCC6A17BE59}" type="slidenum">
              <a:rPr lang="nl-BE" smtClean="0"/>
              <a:t>3</a:t>
            </a:fld>
            <a:endParaRPr lang="nl-BE"/>
          </a:p>
        </p:txBody>
      </p:sp>
    </p:spTree>
    <p:extLst>
      <p:ext uri="{BB962C8B-B14F-4D97-AF65-F5344CB8AC3E}">
        <p14:creationId xmlns:p14="http://schemas.microsoft.com/office/powerpoint/2010/main" val="1153133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smtClean="0">
                <a:solidFill>
                  <a:schemeClr val="tx1"/>
                </a:solidFill>
                <a:effectLst/>
                <a:latin typeface="+mn-lt"/>
                <a:ea typeface="+mn-ea"/>
                <a:cs typeface="+mn-cs"/>
              </a:rPr>
              <a:t>Mijn </a:t>
            </a:r>
            <a:r>
              <a:rPr lang="nl-BE" sz="1200" b="0" i="0" kern="1200" dirty="0" smtClean="0">
                <a:solidFill>
                  <a:schemeClr val="tx1"/>
                </a:solidFill>
                <a:effectLst/>
                <a:latin typeface="+mn-lt"/>
                <a:ea typeface="+mn-ea"/>
                <a:cs typeface="+mn-cs"/>
              </a:rPr>
              <a:t>verhaal</a:t>
            </a:r>
            <a:r>
              <a:rPr lang="nl-BE" sz="1200" b="0" i="0" kern="1200" baseline="0" dirty="0" smtClean="0">
                <a:solidFill>
                  <a:schemeClr val="tx1"/>
                </a:solidFill>
                <a:effectLst/>
                <a:latin typeface="+mn-lt"/>
                <a:ea typeface="+mn-ea"/>
                <a:cs typeface="+mn-cs"/>
              </a:rPr>
              <a:t> </a:t>
            </a:r>
            <a:r>
              <a:rPr lang="nl-BE" sz="1200" b="0" i="0" kern="1200" baseline="0" dirty="0" smtClean="0">
                <a:solidFill>
                  <a:schemeClr val="tx1"/>
                </a:solidFill>
                <a:effectLst/>
                <a:latin typeface="+mn-lt"/>
                <a:ea typeface="+mn-ea"/>
                <a:cs typeface="+mn-cs"/>
              </a:rPr>
              <a:t>vandaag start </a:t>
            </a:r>
            <a:r>
              <a:rPr lang="nl-BE" sz="1200" b="0" i="0" kern="1200" baseline="0" dirty="0" smtClean="0">
                <a:solidFill>
                  <a:schemeClr val="tx1"/>
                </a:solidFill>
                <a:effectLst/>
                <a:latin typeface="+mn-lt"/>
                <a:ea typeface="+mn-ea"/>
                <a:cs typeface="+mn-cs"/>
              </a:rPr>
              <a:t>ergens begin de jaren 2000. </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b="0" i="0" kern="1200" baseline="0" dirty="0" smtClean="0">
                <a:solidFill>
                  <a:schemeClr val="tx1"/>
                </a:solidFill>
                <a:effectLst/>
                <a:latin typeface="+mn-lt"/>
                <a:ea typeface="+mn-ea"/>
                <a:cs typeface="+mn-cs"/>
              </a:rPr>
              <a:t>Meer en meer krantenkoppen en magazines vertellen over een nieuwe trend. Een nieuw economisch model staat klaar om de wereld te veroveren via voornamelijk digitale platformen. </a:t>
            </a:r>
            <a:endParaRPr lang="nl-BE" sz="1200" b="0" i="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b="0" i="0" kern="1200" baseline="0" dirty="0" smtClean="0">
                <a:solidFill>
                  <a:schemeClr val="tx1"/>
                </a:solidFill>
                <a:effectLst/>
                <a:latin typeface="+mn-lt"/>
                <a:ea typeface="+mn-ea"/>
                <a:cs typeface="+mn-cs"/>
              </a:rPr>
              <a:t>“</a:t>
            </a:r>
            <a:r>
              <a:rPr lang="nl-BE" sz="1200" b="0" i="0" kern="1200" baseline="0" dirty="0" smtClean="0">
                <a:solidFill>
                  <a:schemeClr val="tx1"/>
                </a:solidFill>
                <a:effectLst/>
                <a:latin typeface="+mn-lt"/>
                <a:ea typeface="+mn-ea"/>
                <a:cs typeface="+mn-cs"/>
              </a:rPr>
              <a:t>Grootste impact op de maatschappij sinds de industriële </a:t>
            </a:r>
            <a:r>
              <a:rPr lang="nl-BE" sz="1200" b="0" i="0" kern="1200" baseline="0" dirty="0" smtClean="0">
                <a:solidFill>
                  <a:schemeClr val="tx1"/>
                </a:solidFill>
                <a:effectLst/>
                <a:latin typeface="+mn-lt"/>
                <a:ea typeface="+mn-ea"/>
                <a:cs typeface="+mn-cs"/>
              </a:rPr>
              <a:t>revolutie”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b="0" i="0" kern="1200" dirty="0" smtClean="0">
                <a:solidFill>
                  <a:schemeClr val="tx1"/>
                </a:solidFill>
                <a:effectLst/>
                <a:latin typeface="+mn-lt"/>
                <a:ea typeface="+mn-ea"/>
                <a:cs typeface="+mn-cs"/>
              </a:rPr>
              <a:t>1</a:t>
            </a:r>
            <a:r>
              <a:rPr lang="nl-BE" sz="1200" b="0" i="0" kern="1200" baseline="0" dirty="0" smtClean="0">
                <a:solidFill>
                  <a:schemeClr val="tx1"/>
                </a:solidFill>
                <a:effectLst/>
                <a:latin typeface="+mn-lt"/>
                <a:ea typeface="+mn-ea"/>
                <a:cs typeface="+mn-cs"/>
              </a:rPr>
              <a:t> </a:t>
            </a:r>
            <a:r>
              <a:rPr lang="nl-BE" sz="1200" b="0" i="0" kern="1200" baseline="0" dirty="0" smtClean="0">
                <a:solidFill>
                  <a:schemeClr val="tx1"/>
                </a:solidFill>
                <a:effectLst/>
                <a:latin typeface="+mn-lt"/>
                <a:ea typeface="+mn-ea"/>
                <a:cs typeface="+mn-cs"/>
              </a:rPr>
              <a:t>van de </a:t>
            </a:r>
            <a:r>
              <a:rPr lang="nl-BE" sz="1200" b="0" i="0" kern="1200" dirty="0" smtClean="0">
                <a:solidFill>
                  <a:schemeClr val="tx1"/>
                </a:solidFill>
                <a:effectLst/>
                <a:latin typeface="+mn-lt"/>
                <a:ea typeface="+mn-ea"/>
                <a:cs typeface="+mn-cs"/>
              </a:rPr>
              <a:t>6 megatrends</a:t>
            </a:r>
            <a:r>
              <a:rPr lang="nl-BE" sz="1200" b="0" i="0" kern="1200" baseline="0" dirty="0" smtClean="0">
                <a:solidFill>
                  <a:schemeClr val="tx1"/>
                </a:solidFill>
                <a:effectLst/>
                <a:latin typeface="+mn-lt"/>
                <a:ea typeface="+mn-ea"/>
                <a:cs typeface="+mn-cs"/>
              </a:rPr>
              <a:t> op het WEF.</a:t>
            </a:r>
            <a:r>
              <a:rPr lang="nl-BE" sz="1200" b="0" i="0" kern="1200" dirty="0" smtClean="0">
                <a:solidFill>
                  <a:schemeClr val="tx1"/>
                </a:solidFill>
                <a:effectLst/>
                <a:latin typeface="+mn-lt"/>
                <a:ea typeface="+mn-ea"/>
                <a:cs typeface="+mn-cs"/>
              </a:rPr>
              <a:t> </a:t>
            </a:r>
            <a:endParaRPr lang="nl-BE" sz="1200" b="0" i="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b="0" i="0" kern="1200" baseline="0" dirty="0" smtClean="0">
                <a:solidFill>
                  <a:schemeClr val="tx1"/>
                </a:solidFill>
                <a:effectLst/>
                <a:latin typeface="+mn-lt"/>
                <a:ea typeface="+mn-ea"/>
                <a:cs typeface="+mn-cs"/>
              </a:rPr>
              <a:t>De </a:t>
            </a:r>
            <a:r>
              <a:rPr lang="nl-BE" sz="1200" b="0" i="0" kern="1200" dirty="0" smtClean="0">
                <a:solidFill>
                  <a:schemeClr val="tx1"/>
                </a:solidFill>
                <a:effectLst/>
                <a:latin typeface="+mn-lt"/>
                <a:ea typeface="+mn-ea"/>
                <a:cs typeface="+mn-cs"/>
              </a:rPr>
              <a:t>deeleconomie de wereld ging redden (Time magazine). </a:t>
            </a:r>
          </a:p>
          <a:p>
            <a:r>
              <a:rPr lang="nl-BE" sz="1200" b="0" i="0" kern="1200" dirty="0" smtClean="0">
                <a:solidFill>
                  <a:schemeClr val="tx1"/>
                </a:solidFill>
                <a:effectLst/>
                <a:latin typeface="+mn-lt"/>
                <a:ea typeface="+mn-ea"/>
                <a:cs typeface="+mn-cs"/>
              </a:rPr>
              <a:t>Overal schieten nieuwe deelinitiatieven als paddenstoelen uit de grond. Uber, </a:t>
            </a:r>
            <a:r>
              <a:rPr lang="nl-BE" sz="1200" b="0" i="0" kern="1200" dirty="0" err="1" smtClean="0">
                <a:solidFill>
                  <a:schemeClr val="tx1"/>
                </a:solidFill>
                <a:effectLst/>
                <a:latin typeface="+mn-lt"/>
                <a:ea typeface="+mn-ea"/>
                <a:cs typeface="+mn-cs"/>
              </a:rPr>
              <a:t>Airbnb</a:t>
            </a:r>
            <a:r>
              <a:rPr lang="nl-BE" sz="1200" b="0" i="0" kern="120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Peerby</a:t>
            </a:r>
            <a:r>
              <a:rPr lang="nl-BE" sz="1200" b="0" i="0" kern="120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Blablacar</a:t>
            </a:r>
            <a:r>
              <a:rPr lang="nl-BE" sz="1200" b="0" i="0" kern="1200" dirty="0" smtClean="0">
                <a:solidFill>
                  <a:schemeClr val="tx1"/>
                </a:solidFill>
                <a:effectLst/>
                <a:latin typeface="+mn-lt"/>
                <a:ea typeface="+mn-ea"/>
                <a:cs typeface="+mn-cs"/>
              </a:rPr>
              <a:t>, noem maar op. Deeleconomie is</a:t>
            </a:r>
            <a:r>
              <a:rPr lang="nl-BE" sz="1200" b="0" i="0" kern="1200" baseline="0" dirty="0" smtClean="0">
                <a:solidFill>
                  <a:schemeClr val="tx1"/>
                </a:solidFill>
                <a:effectLst/>
                <a:latin typeface="+mn-lt"/>
                <a:ea typeface="+mn-ea"/>
                <a:cs typeface="+mn-cs"/>
              </a:rPr>
              <a:t> groot nieuws</a:t>
            </a:r>
            <a:r>
              <a:rPr lang="nl-BE" sz="1200" b="0" i="0" kern="1200" dirty="0" smtClean="0">
                <a:solidFill>
                  <a:schemeClr val="tx1"/>
                </a:solidFill>
                <a:effectLst/>
                <a:latin typeface="+mn-lt"/>
                <a:ea typeface="+mn-ea"/>
                <a:cs typeface="+mn-cs"/>
              </a:rPr>
              <a:t>. </a:t>
            </a:r>
          </a:p>
          <a:p>
            <a:r>
              <a:rPr lang="nl-BE" sz="1200" b="0" i="0" kern="1200" dirty="0" smtClean="0">
                <a:solidFill>
                  <a:schemeClr val="tx1"/>
                </a:solidFill>
                <a:effectLst/>
                <a:latin typeface="+mn-lt"/>
                <a:ea typeface="+mn-ea"/>
                <a:cs typeface="+mn-cs"/>
              </a:rPr>
              <a:t>Niet lang daarna </a:t>
            </a:r>
            <a:r>
              <a:rPr lang="nl-BE" sz="1200" b="0" i="0" kern="1200" baseline="0" dirty="0" smtClean="0">
                <a:solidFill>
                  <a:schemeClr val="tx1"/>
                </a:solidFill>
                <a:effectLst/>
                <a:latin typeface="+mn-lt"/>
                <a:ea typeface="+mn-ea"/>
                <a:cs typeface="+mn-cs"/>
              </a:rPr>
              <a:t>zien we ook kritische stemmen opkomen. </a:t>
            </a:r>
            <a:r>
              <a:rPr lang="nl-BE" sz="1200" b="0" i="0" kern="1200" baseline="0" dirty="0" smtClean="0">
                <a:solidFill>
                  <a:schemeClr val="tx1"/>
                </a:solidFill>
                <a:effectLst/>
                <a:latin typeface="+mn-lt"/>
                <a:ea typeface="+mn-ea"/>
                <a:cs typeface="+mn-cs"/>
              </a:rPr>
              <a:t>Heel </a:t>
            </a:r>
            <a:r>
              <a:rPr lang="nl-BE" sz="1200" b="0" i="0" kern="1200" baseline="0" dirty="0" smtClean="0">
                <a:solidFill>
                  <a:schemeClr val="tx1"/>
                </a:solidFill>
                <a:effectLst/>
                <a:latin typeface="+mn-lt"/>
                <a:ea typeface="+mn-ea"/>
                <a:cs typeface="+mn-cs"/>
              </a:rPr>
              <a:t>wat bedrijven schrijven zich in de deeleconomie in omwille van haar positief imago, dat samenhangt met digitale innovatie en surfen op de trend. </a:t>
            </a:r>
            <a:r>
              <a:rPr lang="nl-BE" sz="1200" b="0" i="0" kern="1200" baseline="0" dirty="0" smtClean="0">
                <a:solidFill>
                  <a:schemeClr val="tx1"/>
                </a:solidFill>
                <a:effectLst/>
                <a:latin typeface="+mn-lt"/>
                <a:ea typeface="+mn-ea"/>
                <a:cs typeface="+mn-cs"/>
              </a:rPr>
              <a:t>Wat is nu eigenlijk deeleconomie? En wat is haar impact op de samenleving?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Interessant</a:t>
            </a:r>
            <a:r>
              <a:rPr lang="en-US" sz="1200" b="0" i="0" kern="120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a:p>
            <a:endParaRPr lang="nl-BE" sz="1200" b="0" i="0" kern="1200" dirty="0" smtClean="0">
              <a:solidFill>
                <a:schemeClr val="tx1"/>
              </a:solidFill>
              <a:effectLst/>
              <a:latin typeface="+mn-lt"/>
              <a:ea typeface="+mn-ea"/>
              <a:cs typeface="+mn-cs"/>
            </a:endParaRPr>
          </a:p>
          <a:p>
            <a:endParaRPr lang="nl-BE" sz="1200" b="0" i="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93990CD-137A-4609-9AC7-90D6C939E7C8}" type="slidenum">
              <a:rPr lang="nl-BE" smtClean="0"/>
              <a:t>4</a:t>
            </a:fld>
            <a:endParaRPr lang="nl-BE"/>
          </a:p>
        </p:txBody>
      </p:sp>
    </p:spTree>
    <p:extLst>
      <p:ext uri="{BB962C8B-B14F-4D97-AF65-F5344CB8AC3E}">
        <p14:creationId xmlns:p14="http://schemas.microsoft.com/office/powerpoint/2010/main" val="8231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b="0" i="0" kern="1200" dirty="0" smtClean="0">
                <a:solidFill>
                  <a:schemeClr val="tx1"/>
                </a:solidFill>
                <a:effectLst/>
                <a:latin typeface="+mn-lt"/>
                <a:ea typeface="+mn-ea"/>
                <a:cs typeface="+mn-cs"/>
              </a:rPr>
              <a:t>In veel van onze trajecten kwam deeleconomie immers aan bod. Denk aan duurzaamheid en je denkt aan dingen delen, ruilen, minder </a:t>
            </a:r>
            <a:r>
              <a:rPr lang="nl-BE" sz="1200" b="0" i="0" kern="1200" dirty="0" smtClean="0">
                <a:solidFill>
                  <a:schemeClr val="tx1"/>
                </a:solidFill>
                <a:effectLst/>
                <a:latin typeface="+mn-lt"/>
                <a:ea typeface="+mn-ea"/>
                <a:cs typeface="+mn-cs"/>
              </a:rPr>
              <a:t>consumeren.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b="0" i="0" kern="1200" dirty="0" smtClean="0">
                <a:solidFill>
                  <a:schemeClr val="tx1"/>
                </a:solidFill>
                <a:effectLst/>
                <a:latin typeface="+mn-lt"/>
                <a:ea typeface="+mn-ea"/>
                <a:cs typeface="+mn-cs"/>
              </a:rPr>
              <a:t>een kledingbibliotheek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b="0" i="0" kern="1200" dirty="0" smtClean="0">
                <a:solidFill>
                  <a:schemeClr val="tx1"/>
                </a:solidFill>
                <a:effectLst/>
                <a:latin typeface="+mn-lt"/>
                <a:ea typeface="+mn-ea"/>
                <a:cs typeface="+mn-cs"/>
              </a:rPr>
              <a:t>een </a:t>
            </a:r>
            <a:r>
              <a:rPr lang="nl-BE" sz="1200" b="0" i="0" kern="1200" dirty="0" smtClean="0">
                <a:solidFill>
                  <a:schemeClr val="tx1"/>
                </a:solidFill>
                <a:effectLst/>
                <a:latin typeface="+mn-lt"/>
                <a:ea typeface="+mn-ea"/>
                <a:cs typeface="+mn-cs"/>
              </a:rPr>
              <a:t>gedeelde keuken,</a:t>
            </a:r>
            <a:r>
              <a:rPr lang="nl-BE" sz="1200" b="0" i="0" kern="1200" baseline="0" dirty="0" smtClean="0">
                <a:solidFill>
                  <a:schemeClr val="tx1"/>
                </a:solidFill>
                <a:effectLst/>
                <a:latin typeface="+mn-lt"/>
                <a:ea typeface="+mn-ea"/>
                <a:cs typeface="+mn-cs"/>
              </a:rPr>
              <a:t> </a:t>
            </a:r>
            <a:endParaRPr lang="nl-BE"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1200" b="0" i="0" kern="1200" dirty="0" smtClean="0">
                <a:solidFill>
                  <a:schemeClr val="tx1"/>
                </a:solidFill>
                <a:effectLst/>
                <a:latin typeface="+mn-lt"/>
                <a:ea typeface="+mn-ea"/>
                <a:cs typeface="+mn-cs"/>
              </a:rPr>
              <a:t>In 2016 pikken we bij Stadslab2050 de trend op in een traject. Met </a:t>
            </a:r>
            <a:r>
              <a:rPr lang="nl-BE" sz="1200" b="0" i="0" kern="1200" dirty="0" smtClean="0">
                <a:solidFill>
                  <a:schemeClr val="tx1"/>
                </a:solidFill>
                <a:effectLst/>
                <a:latin typeface="+mn-lt"/>
                <a:ea typeface="+mn-ea"/>
                <a:cs typeface="+mn-cs"/>
              </a:rPr>
              <a:t>twee</a:t>
            </a:r>
            <a:r>
              <a:rPr lang="nl-BE" sz="1200" b="0" i="0" kern="1200" baseline="0" dirty="0" smtClean="0">
                <a:solidFill>
                  <a:schemeClr val="tx1"/>
                </a:solidFill>
                <a:effectLst/>
                <a:latin typeface="+mn-lt"/>
                <a:ea typeface="+mn-ea"/>
                <a:cs typeface="+mn-cs"/>
              </a:rPr>
              <a:t> bijna </a:t>
            </a:r>
            <a:r>
              <a:rPr lang="nl-BE" sz="1200" b="0" i="0" kern="1200" baseline="0" dirty="0" err="1" smtClean="0">
                <a:solidFill>
                  <a:schemeClr val="tx1"/>
                </a:solidFill>
                <a:effectLst/>
                <a:latin typeface="+mn-lt"/>
                <a:ea typeface="+mn-ea"/>
                <a:cs typeface="+mn-cs"/>
              </a:rPr>
              <a:t>evidante</a:t>
            </a:r>
            <a:r>
              <a:rPr lang="nl-BE" sz="1200" b="0" i="0" kern="1200" baseline="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labvragen</a:t>
            </a:r>
            <a:r>
              <a:rPr lang="nl-BE" sz="1200" b="0" i="0" kern="1200" dirty="0" smtClean="0">
                <a:solidFill>
                  <a:schemeClr val="tx1"/>
                </a:solidFill>
                <a:effectLst/>
                <a:latin typeface="+mn-lt"/>
                <a:ea typeface="+mn-ea"/>
                <a:cs typeface="+mn-cs"/>
              </a:rPr>
              <a:t>.</a:t>
            </a:r>
            <a:r>
              <a:rPr lang="nl-BE" sz="1200" b="0" i="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nl-BE"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1200" b="0" i="0" kern="1200" baseline="0" dirty="0" smtClean="0">
                <a:solidFill>
                  <a:schemeClr val="tx1"/>
                </a:solidFill>
                <a:effectLst/>
                <a:latin typeface="+mn-lt"/>
                <a:ea typeface="+mn-ea"/>
                <a:cs typeface="+mn-cs"/>
              </a:rPr>
              <a:t>Ik deel vandaag graag enkele ervaringen en inzichten. Ik begin daarbij graag met het definiëren van het begrip deeleconomie.</a:t>
            </a:r>
            <a:endParaRPr lang="nl-BE"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1200" kern="1200" dirty="0" smtClean="0">
                <a:solidFill>
                  <a:schemeClr val="tx1"/>
                </a:solidFill>
                <a:effectLst/>
                <a:latin typeface="+mn-lt"/>
                <a:ea typeface="+mn-ea"/>
                <a:cs typeface="+mn-cs"/>
              </a:rPr>
              <a:t>De grote hype rond de deeleconomie is ondertussen</a:t>
            </a:r>
            <a:r>
              <a:rPr lang="nl-BE" sz="1200" kern="1200" baseline="0" dirty="0" smtClean="0">
                <a:solidFill>
                  <a:schemeClr val="tx1"/>
                </a:solidFill>
                <a:effectLst/>
                <a:latin typeface="+mn-lt"/>
                <a:ea typeface="+mn-ea"/>
                <a:cs typeface="+mn-cs"/>
              </a:rPr>
              <a:t> al wat gaan liggen. Deeleconomie groeide uit haar kinderschoenen. </a:t>
            </a:r>
            <a:r>
              <a:rPr lang="en-US" sz="1200" b="0" i="0" kern="1200" dirty="0" smtClean="0">
                <a:solidFill>
                  <a:schemeClr val="tx1"/>
                </a:solidFill>
                <a:effectLst/>
                <a:latin typeface="+mn-lt"/>
                <a:ea typeface="+mn-ea"/>
                <a:cs typeface="+mn-cs"/>
              </a:rPr>
              <a:t>We </a:t>
            </a:r>
            <a:r>
              <a:rPr lang="en-US" sz="1200" b="0" i="0" kern="1200" dirty="0" err="1" smtClean="0">
                <a:solidFill>
                  <a:schemeClr val="tx1"/>
                </a:solidFill>
                <a:effectLst/>
                <a:latin typeface="+mn-lt"/>
                <a:ea typeface="+mn-ea"/>
                <a:cs typeface="+mn-cs"/>
              </a:rPr>
              <a:t>hebben</a:t>
            </a:r>
            <a:r>
              <a:rPr lang="en-US" sz="1200" b="0" i="0" kern="1200" dirty="0" smtClean="0">
                <a:solidFill>
                  <a:schemeClr val="tx1"/>
                </a:solidFill>
                <a:effectLst/>
                <a:latin typeface="+mn-lt"/>
                <a:ea typeface="+mn-ea"/>
                <a:cs typeface="+mn-cs"/>
              </a:rPr>
              <a:t> heel wat </a:t>
            </a:r>
            <a:r>
              <a:rPr lang="en-US" sz="1200" b="0" i="0" kern="1200" dirty="0" err="1" smtClean="0">
                <a:solidFill>
                  <a:schemeClr val="tx1"/>
                </a:solidFill>
                <a:effectLst/>
                <a:latin typeface="+mn-lt"/>
                <a:ea typeface="+mn-ea"/>
                <a:cs typeface="+mn-cs"/>
              </a:rPr>
              <a:t>platformen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zien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opschalen</a:t>
            </a:r>
            <a:r>
              <a:rPr lang="en-US" sz="1200" b="0" i="0" kern="1200" dirty="0" smtClean="0">
                <a:solidFill>
                  <a:schemeClr val="tx1"/>
                </a:solidFill>
                <a:effectLst/>
                <a:latin typeface="+mn-lt"/>
                <a:ea typeface="+mn-ea"/>
                <a:cs typeface="+mn-cs"/>
              </a:rPr>
              <a:t> tot </a:t>
            </a:r>
            <a:r>
              <a:rPr lang="en-US" sz="1200" b="0" i="0" kern="1200" dirty="0" err="1" smtClean="0">
                <a:solidFill>
                  <a:schemeClr val="tx1"/>
                </a:solidFill>
                <a:effectLst/>
                <a:latin typeface="+mn-lt"/>
                <a:ea typeface="+mn-ea"/>
                <a:cs typeface="+mn-cs"/>
              </a:rPr>
              <a:t>grote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bedrijven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denk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autodeelplatform</a:t>
            </a:r>
            <a:r>
              <a:rPr lang="en-US" sz="1200" b="0" i="0" kern="1200" baseline="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Zippcar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Ooit</a:t>
            </a:r>
            <a:r>
              <a:rPr lang="en-US" sz="1200" b="0" i="0" kern="1200" dirty="0" smtClean="0">
                <a:solidFill>
                  <a:schemeClr val="tx1"/>
                </a:solidFill>
                <a:effectLst/>
                <a:latin typeface="+mn-lt"/>
                <a:ea typeface="+mn-ea"/>
                <a:cs typeface="+mn-cs"/>
              </a:rPr>
              <a:t> de </a:t>
            </a:r>
            <a:r>
              <a:rPr lang="en-US" sz="1200" b="0" i="0" kern="1200" dirty="0" err="1" smtClean="0">
                <a:solidFill>
                  <a:schemeClr val="tx1"/>
                </a:solidFill>
                <a:effectLst/>
                <a:latin typeface="+mn-lt"/>
                <a:ea typeface="+mn-ea"/>
                <a:cs typeface="+mn-cs"/>
              </a:rPr>
              <a:t>vaandeldrager</a:t>
            </a:r>
            <a:r>
              <a:rPr lang="en-US" sz="1200" b="0" i="0" kern="1200" dirty="0" smtClean="0">
                <a:solidFill>
                  <a:schemeClr val="tx1"/>
                </a:solidFill>
                <a:effectLst/>
                <a:latin typeface="+mn-lt"/>
                <a:ea typeface="+mn-ea"/>
                <a:cs typeface="+mn-cs"/>
              </a:rPr>
              <a:t> van de </a:t>
            </a:r>
            <a:r>
              <a:rPr lang="en-US" sz="1200" b="0" i="0" kern="1200" dirty="0" err="1" smtClean="0">
                <a:solidFill>
                  <a:schemeClr val="tx1"/>
                </a:solidFill>
                <a:effectLst/>
                <a:latin typeface="+mn-lt"/>
                <a:ea typeface="+mn-ea"/>
                <a:cs typeface="+mn-cs"/>
              </a:rPr>
              <a:t>deeleconomie</a:t>
            </a:r>
            <a:r>
              <a:rPr lang="en-US" sz="1200" b="0" i="0" kern="1200" dirty="0" smtClean="0">
                <a:solidFill>
                  <a:schemeClr val="tx1"/>
                </a:solidFill>
                <a:effectLst/>
                <a:latin typeface="+mn-lt"/>
                <a:ea typeface="+mn-ea"/>
                <a:cs typeface="+mn-cs"/>
              </a:rPr>
              <a:t> (2000), nu </a:t>
            </a:r>
            <a:r>
              <a:rPr lang="en-US" sz="1200" b="0" i="0" kern="1200" dirty="0" err="1" smtClean="0">
                <a:solidFill>
                  <a:schemeClr val="tx1"/>
                </a:solidFill>
                <a:effectLst/>
                <a:latin typeface="+mn-lt"/>
                <a:ea typeface="+mn-ea"/>
                <a:cs typeface="+mn-cs"/>
              </a:rPr>
              <a:t>een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submerk</a:t>
            </a:r>
            <a:r>
              <a:rPr lang="en-US" sz="1200" b="0" i="0" kern="1200" dirty="0" smtClean="0">
                <a:solidFill>
                  <a:schemeClr val="tx1"/>
                </a:solidFill>
                <a:effectLst/>
                <a:latin typeface="+mn-lt"/>
                <a:ea typeface="+mn-ea"/>
                <a:cs typeface="+mn-cs"/>
              </a:rPr>
              <a:t> van </a:t>
            </a:r>
            <a:r>
              <a:rPr lang="en-US" sz="1200" b="0" i="0" kern="1200" dirty="0" err="1" smtClean="0">
                <a:solidFill>
                  <a:schemeClr val="tx1"/>
                </a:solidFill>
                <a:effectLst/>
                <a:latin typeface="+mn-lt"/>
                <a:ea typeface="+mn-ea"/>
                <a:cs typeface="+mn-cs"/>
              </a:rPr>
              <a:t>autoverhuurbedrijf</a:t>
            </a:r>
            <a:r>
              <a:rPr lang="en-US" sz="1200" b="0" i="0" kern="1200" dirty="0" smtClean="0">
                <a:solidFill>
                  <a:schemeClr val="tx1"/>
                </a:solidFill>
                <a:effectLst/>
                <a:latin typeface="+mn-lt"/>
                <a:ea typeface="+mn-ea"/>
                <a:cs typeface="+mn-cs"/>
              </a:rPr>
              <a:t> Avis.</a:t>
            </a:r>
          </a:p>
          <a:p>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Waar</a:t>
            </a:r>
            <a:r>
              <a:rPr lang="en-US" sz="1200" b="0" i="0" kern="1200" dirty="0" smtClean="0">
                <a:solidFill>
                  <a:schemeClr val="tx1"/>
                </a:solidFill>
                <a:effectLst/>
                <a:latin typeface="+mn-lt"/>
                <a:ea typeface="+mn-ea"/>
                <a:cs typeface="+mn-cs"/>
              </a:rPr>
              <a:t> zit nu die </a:t>
            </a:r>
            <a:r>
              <a:rPr lang="en-US" sz="1200" b="0" i="0" kern="1200" dirty="0" err="1" smtClean="0">
                <a:solidFill>
                  <a:schemeClr val="tx1"/>
                </a:solidFill>
                <a:effectLst/>
                <a:latin typeface="+mn-lt"/>
                <a:ea typeface="+mn-ea"/>
                <a:cs typeface="+mn-cs"/>
              </a:rPr>
              <a:t>disruptieve</a:t>
            </a:r>
            <a:r>
              <a:rPr lang="en-US" sz="1200" b="0" i="0" kern="1200" baseline="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innovatie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gezien</a:t>
            </a:r>
            <a:r>
              <a:rPr lang="en-US" sz="1200" b="0" i="0" kern="1200" baseline="0" dirty="0" smtClean="0">
                <a:solidFill>
                  <a:schemeClr val="tx1"/>
                </a:solidFill>
                <a:effectLst/>
                <a:latin typeface="+mn-lt"/>
                <a:ea typeface="+mn-ea"/>
                <a:cs typeface="+mn-cs"/>
              </a:rPr>
              <a:t>? </a:t>
            </a:r>
            <a:r>
              <a:rPr lang="nl-BE" sz="1200" kern="1200" baseline="0" dirty="0" smtClean="0">
                <a:solidFill>
                  <a:schemeClr val="tx1"/>
                </a:solidFill>
                <a:effectLst/>
                <a:latin typeface="+mn-lt"/>
                <a:ea typeface="+mn-ea"/>
                <a:cs typeface="+mn-cs"/>
              </a:rPr>
              <a:t>Wat blijft er nu van over? Wat sijpelde er door? </a:t>
            </a:r>
            <a:r>
              <a:rPr lang="en-US" sz="1200" b="0" i="0" kern="1200" baseline="0" dirty="0" err="1" smtClean="0">
                <a:solidFill>
                  <a:schemeClr val="tx1"/>
                </a:solidFill>
                <a:effectLst/>
                <a:latin typeface="+mn-lt"/>
                <a:ea typeface="+mn-ea"/>
                <a:cs typeface="+mn-cs"/>
              </a:rPr>
              <a:t>Ik</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keer</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dan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ook</a:t>
            </a:r>
            <a:r>
              <a:rPr lang="en-US" sz="1200" b="0" i="0" kern="1200" baseline="0" dirty="0" smtClean="0">
                <a:solidFill>
                  <a:schemeClr val="tx1"/>
                </a:solidFill>
                <a:effectLst/>
                <a:latin typeface="+mn-lt"/>
                <a:ea typeface="+mn-ea"/>
                <a:cs typeface="+mn-cs"/>
              </a:rPr>
              <a:t> even </a:t>
            </a:r>
            <a:r>
              <a:rPr lang="en-US" sz="1200" b="0" i="0" kern="1200" baseline="0" dirty="0" err="1" smtClean="0">
                <a:solidFill>
                  <a:schemeClr val="tx1"/>
                </a:solidFill>
                <a:effectLst/>
                <a:latin typeface="+mn-lt"/>
                <a:ea typeface="+mn-ea"/>
                <a:cs typeface="+mn-cs"/>
              </a:rPr>
              <a:t>terug</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naar</a:t>
            </a:r>
            <a:r>
              <a:rPr lang="en-US" sz="1200" b="0" i="0" kern="1200" baseline="0" dirty="0" smtClean="0">
                <a:solidFill>
                  <a:schemeClr val="tx1"/>
                </a:solidFill>
                <a:effectLst/>
                <a:latin typeface="+mn-lt"/>
                <a:ea typeface="+mn-ea"/>
                <a:cs typeface="+mn-cs"/>
              </a:rPr>
              <a:t> de </a:t>
            </a:r>
            <a:r>
              <a:rPr lang="en-US" sz="1200" b="0" i="0" kern="1200" baseline="0" dirty="0" err="1" smtClean="0">
                <a:solidFill>
                  <a:schemeClr val="tx1"/>
                </a:solidFill>
                <a:effectLst/>
                <a:latin typeface="+mn-lt"/>
                <a:ea typeface="+mn-ea"/>
                <a:cs typeface="+mn-cs"/>
              </a:rPr>
              <a:t>definitie</a:t>
            </a:r>
            <a:r>
              <a:rPr lang="en-US" sz="1200" b="0" i="0" kern="1200" baseline="0" dirty="0" smtClean="0">
                <a:solidFill>
                  <a:schemeClr val="tx1"/>
                </a:solidFill>
                <a:effectLst/>
                <a:latin typeface="+mn-lt"/>
                <a:ea typeface="+mn-ea"/>
                <a:cs typeface="+mn-cs"/>
              </a:rPr>
              <a:t>. </a:t>
            </a:r>
            <a:endParaRPr lang="nl-BE" sz="1200" b="0" i="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93990CD-137A-4609-9AC7-90D6C939E7C8}" type="slidenum">
              <a:rPr lang="nl-BE" smtClean="0"/>
              <a:t>5</a:t>
            </a:fld>
            <a:endParaRPr lang="nl-BE"/>
          </a:p>
        </p:txBody>
      </p:sp>
    </p:spTree>
    <p:extLst>
      <p:ext uri="{BB962C8B-B14F-4D97-AF65-F5344CB8AC3E}">
        <p14:creationId xmlns:p14="http://schemas.microsoft.com/office/powerpoint/2010/main" val="82318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Er</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is </a:t>
            </a:r>
            <a:r>
              <a:rPr lang="en-US" sz="1200" b="0" i="0" kern="1200" dirty="0" err="1" smtClean="0">
                <a:solidFill>
                  <a:schemeClr val="tx1"/>
                </a:solidFill>
                <a:effectLst/>
                <a:latin typeface="+mn-lt"/>
                <a:ea typeface="+mn-ea"/>
                <a:cs typeface="+mn-cs"/>
              </a:rPr>
              <a:t>ondertussen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wel</a:t>
            </a:r>
            <a:r>
              <a:rPr lang="en-US" sz="1200" b="0" i="0" kern="1200" dirty="0" smtClean="0">
                <a:solidFill>
                  <a:schemeClr val="tx1"/>
                </a:solidFill>
                <a:effectLst/>
                <a:latin typeface="+mn-lt"/>
                <a:ea typeface="+mn-ea"/>
                <a:cs typeface="+mn-cs"/>
              </a:rPr>
              <a:t> wat</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onderzoek</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gevoerd</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naar</a:t>
            </a:r>
            <a:r>
              <a:rPr lang="en-US" sz="1200" b="0" i="0" kern="1200" baseline="0" dirty="0" smtClean="0">
                <a:solidFill>
                  <a:schemeClr val="tx1"/>
                </a:solidFill>
                <a:effectLst/>
                <a:latin typeface="+mn-lt"/>
                <a:ea typeface="+mn-ea"/>
                <a:cs typeface="+mn-cs"/>
              </a:rPr>
              <a:t> die </a:t>
            </a:r>
            <a:r>
              <a:rPr lang="en-US" sz="1200" b="0" i="0" kern="1200" baseline="0" dirty="0" err="1" smtClean="0">
                <a:solidFill>
                  <a:schemeClr val="tx1"/>
                </a:solidFill>
                <a:effectLst/>
                <a:latin typeface="+mn-lt"/>
                <a:ea typeface="+mn-ea"/>
                <a:cs typeface="+mn-cs"/>
              </a:rPr>
              <a:t>deeleconomie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Zoals</a:t>
            </a:r>
            <a:r>
              <a:rPr lang="en-US" sz="1200" b="0" i="0" kern="1200" baseline="0" dirty="0" smtClean="0">
                <a:solidFill>
                  <a:schemeClr val="tx1"/>
                </a:solidFill>
                <a:effectLst/>
                <a:latin typeface="+mn-lt"/>
                <a:ea typeface="+mn-ea"/>
                <a:cs typeface="+mn-cs"/>
              </a:rPr>
              <a:t> Jill an </a:t>
            </a:r>
            <a:r>
              <a:rPr lang="en-US" sz="1200" b="0" i="0" kern="1200" baseline="0" dirty="0" err="1" smtClean="0">
                <a:solidFill>
                  <a:schemeClr val="tx1"/>
                </a:solidFill>
                <a:effectLst/>
                <a:latin typeface="+mn-lt"/>
                <a:ea typeface="+mn-ea"/>
                <a:cs typeface="+mn-cs"/>
              </a:rPr>
              <a:t>aangaf</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spreekt</a:t>
            </a:r>
            <a:r>
              <a:rPr lang="en-US" sz="1200" b="0" i="0" kern="1200" baseline="0" dirty="0" smtClean="0">
                <a:solidFill>
                  <a:schemeClr val="tx1"/>
                </a:solidFill>
                <a:effectLst/>
                <a:latin typeface="+mn-lt"/>
                <a:ea typeface="+mn-ea"/>
                <a:cs typeface="+mn-cs"/>
              </a:rPr>
              <a:t> men </a:t>
            </a:r>
            <a:r>
              <a:rPr lang="en-US" sz="1200" b="0" i="0" kern="1200" baseline="0" dirty="0" err="1" smtClean="0">
                <a:solidFill>
                  <a:schemeClr val="tx1"/>
                </a:solidFill>
                <a:effectLst/>
                <a:latin typeface="+mn-lt"/>
                <a:ea typeface="+mn-ea"/>
                <a:cs typeface="+mn-cs"/>
              </a:rPr>
              <a:t>vandaag</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vooral</a:t>
            </a:r>
            <a:r>
              <a:rPr lang="en-US" sz="1200" b="0" i="0" kern="1200" baseline="0" dirty="0" smtClean="0">
                <a:solidFill>
                  <a:schemeClr val="tx1"/>
                </a:solidFill>
                <a:effectLst/>
                <a:latin typeface="+mn-lt"/>
                <a:ea typeface="+mn-ea"/>
                <a:cs typeface="+mn-cs"/>
              </a:rPr>
              <a:t> om het </a:t>
            </a:r>
            <a:r>
              <a:rPr lang="en-US" sz="1200" b="0" i="0" kern="1200" baseline="0" dirty="0" err="1" smtClean="0">
                <a:solidFill>
                  <a:schemeClr val="tx1"/>
                </a:solidFill>
                <a:effectLst/>
                <a:latin typeface="+mn-lt"/>
                <a:ea typeface="+mn-ea"/>
                <a:cs typeface="+mn-cs"/>
              </a:rPr>
              <a:t>gebruik</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maken</a:t>
            </a:r>
            <a:r>
              <a:rPr lang="en-US" sz="1200" b="0" i="0" kern="1200" baseline="0" dirty="0" smtClean="0">
                <a:solidFill>
                  <a:schemeClr val="tx1"/>
                </a:solidFill>
                <a:effectLst/>
                <a:latin typeface="+mn-lt"/>
                <a:ea typeface="+mn-ea"/>
                <a:cs typeface="+mn-cs"/>
              </a:rPr>
              <a:t> van ‘idle capacity’. </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smtClean="0"/>
              <a:t>We kunnen die deeleconomie breder trekken en dan zien we de verschuiving van (exclusief) bezit naar gebruik, toegang tot</a:t>
            </a:r>
            <a:r>
              <a:rPr lang="nl-BE" dirty="0" smtClean="0"/>
              <a:t>. Gedrag</a:t>
            </a:r>
            <a:r>
              <a:rPr lang="nl-BE" baseline="0" dirty="0" smtClean="0"/>
              <a:t> dat gestuurd wordt door kostenreductie, sociale contacten of duurzaamheidsprincipes.</a:t>
            </a:r>
            <a:endParaRPr lang="nl-BE" dirty="0" smtClean="0"/>
          </a:p>
        </p:txBody>
      </p:sp>
      <p:sp>
        <p:nvSpPr>
          <p:cNvPr id="4" name="Tijdelijke aanduiding voor dianummer 3"/>
          <p:cNvSpPr>
            <a:spLocks noGrp="1"/>
          </p:cNvSpPr>
          <p:nvPr>
            <p:ph type="sldNum" sz="quarter" idx="10"/>
          </p:nvPr>
        </p:nvSpPr>
        <p:spPr/>
        <p:txBody>
          <a:bodyPr/>
          <a:lstStyle/>
          <a:p>
            <a:fld id="{293990CD-137A-4609-9AC7-90D6C939E7C8}" type="slidenum">
              <a:rPr lang="nl-BE" smtClean="0"/>
              <a:t>6</a:t>
            </a:fld>
            <a:endParaRPr lang="nl-BE"/>
          </a:p>
        </p:txBody>
      </p:sp>
    </p:spTree>
    <p:extLst>
      <p:ext uri="{BB962C8B-B14F-4D97-AF65-F5344CB8AC3E}">
        <p14:creationId xmlns:p14="http://schemas.microsoft.com/office/powerpoint/2010/main" val="82318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dirty="0" smtClean="0">
                <a:solidFill>
                  <a:schemeClr val="tx1">
                    <a:lumMod val="50000"/>
                    <a:lumOff val="50000"/>
                  </a:schemeClr>
                </a:solidFill>
                <a:latin typeface="Roboto" pitchFamily="2" charset="0"/>
                <a:ea typeface="Roboto" pitchFamily="2" charset="0"/>
              </a:rPr>
              <a:t>Antwoorden hebben we proberen vinden via experimenteren vanuit drie verschillende invalshoeken: </a:t>
            </a:r>
            <a:br>
              <a:rPr lang="nl-BE" sz="1200" dirty="0" smtClean="0">
                <a:solidFill>
                  <a:schemeClr val="tx1">
                    <a:lumMod val="50000"/>
                    <a:lumOff val="50000"/>
                  </a:schemeClr>
                </a:solidFill>
                <a:latin typeface="Roboto" pitchFamily="2" charset="0"/>
                <a:ea typeface="Roboto" pitchFamily="2" charset="0"/>
              </a:rPr>
            </a:br>
            <a:r>
              <a:rPr lang="nl-BE" sz="1200" dirty="0" smtClean="0">
                <a:solidFill>
                  <a:schemeClr val="tx1">
                    <a:lumMod val="50000"/>
                    <a:lumOff val="50000"/>
                  </a:schemeClr>
                </a:solidFill>
                <a:latin typeface="Roboto" pitchFamily="2" charset="0"/>
                <a:ea typeface="Roboto" pitchFamily="2" charset="0"/>
              </a:rPr>
              <a:t>Wat als de overheid zelf gaat delen?</a:t>
            </a:r>
            <a:br>
              <a:rPr lang="nl-BE" sz="1200" dirty="0" smtClean="0">
                <a:solidFill>
                  <a:schemeClr val="tx1">
                    <a:lumMod val="50000"/>
                    <a:lumOff val="50000"/>
                  </a:schemeClr>
                </a:solidFill>
                <a:latin typeface="Roboto" pitchFamily="2" charset="0"/>
                <a:ea typeface="Roboto" pitchFamily="2" charset="0"/>
              </a:rPr>
            </a:br>
            <a:r>
              <a:rPr lang="nl-BE" sz="1200" dirty="0" smtClean="0">
                <a:solidFill>
                  <a:schemeClr val="tx1">
                    <a:lumMod val="50000"/>
                    <a:lumOff val="50000"/>
                  </a:schemeClr>
                </a:solidFill>
                <a:latin typeface="Roboto" pitchFamily="2" charset="0"/>
                <a:ea typeface="Roboto" pitchFamily="2" charset="0"/>
              </a:rPr>
              <a:t>Een organisatie engageert in de deeleconomie.</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dirty="0" smtClean="0">
                <a:solidFill>
                  <a:schemeClr val="tx1">
                    <a:lumMod val="50000"/>
                    <a:lumOff val="50000"/>
                  </a:schemeClr>
                </a:solidFill>
                <a:latin typeface="Roboto" pitchFamily="2" charset="0"/>
                <a:ea typeface="Roboto" pitchFamily="2" charset="0"/>
              </a:rPr>
              <a:t>Hoe maken we een deeleconomie voor iedereen toegankelijk?</a:t>
            </a:r>
            <a:br>
              <a:rPr lang="nl-BE" sz="1200" dirty="0" smtClean="0">
                <a:solidFill>
                  <a:schemeClr val="tx1">
                    <a:lumMod val="50000"/>
                    <a:lumOff val="50000"/>
                  </a:schemeClr>
                </a:solidFill>
                <a:latin typeface="Roboto" pitchFamily="2" charset="0"/>
                <a:ea typeface="Roboto" pitchFamily="2" charset="0"/>
              </a:rPr>
            </a:br>
            <a:endParaRPr lang="nl-BE" sz="1200" dirty="0" smtClean="0">
              <a:solidFill>
                <a:schemeClr val="tx1">
                  <a:lumMod val="50000"/>
                  <a:lumOff val="50000"/>
                </a:schemeClr>
              </a:solidFill>
              <a:latin typeface="Roboto" pitchFamily="2" charset="0"/>
              <a:ea typeface="Roboto" pitchFamily="2" charset="0"/>
            </a:endParaRPr>
          </a:p>
          <a:p>
            <a:endParaRPr lang="nl-BE" dirty="0"/>
          </a:p>
        </p:txBody>
      </p:sp>
      <p:sp>
        <p:nvSpPr>
          <p:cNvPr id="4" name="Tijdelijke aanduiding voor dianummer 3"/>
          <p:cNvSpPr>
            <a:spLocks noGrp="1"/>
          </p:cNvSpPr>
          <p:nvPr>
            <p:ph type="sldNum" sz="quarter" idx="10"/>
          </p:nvPr>
        </p:nvSpPr>
        <p:spPr/>
        <p:txBody>
          <a:bodyPr/>
          <a:lstStyle/>
          <a:p>
            <a:fld id="{293990CD-137A-4609-9AC7-90D6C939E7C8}" type="slidenum">
              <a:rPr lang="nl-BE" smtClean="0"/>
              <a:t>7</a:t>
            </a:fld>
            <a:endParaRPr lang="nl-BE"/>
          </a:p>
        </p:txBody>
      </p:sp>
    </p:spTree>
    <p:extLst>
      <p:ext uri="{BB962C8B-B14F-4D97-AF65-F5344CB8AC3E}">
        <p14:creationId xmlns:p14="http://schemas.microsoft.com/office/powerpoint/2010/main" val="599239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dirty="0" smtClean="0">
                <a:solidFill>
                  <a:schemeClr val="tx1">
                    <a:lumMod val="50000"/>
                    <a:lumOff val="50000"/>
                  </a:schemeClr>
                </a:solidFill>
                <a:latin typeface="Roboto" pitchFamily="2" charset="0"/>
                <a:ea typeface="Roboto" pitchFamily="2" charset="0"/>
              </a:rPr>
              <a:t/>
            </a:r>
            <a:br>
              <a:rPr lang="nl-BE" sz="1200" dirty="0" smtClean="0">
                <a:solidFill>
                  <a:schemeClr val="tx1">
                    <a:lumMod val="50000"/>
                    <a:lumOff val="50000"/>
                  </a:schemeClr>
                </a:solidFill>
                <a:latin typeface="Roboto" pitchFamily="2" charset="0"/>
                <a:ea typeface="Roboto" pitchFamily="2" charset="0"/>
              </a:rPr>
            </a:br>
            <a:r>
              <a:rPr lang="nl-BE" sz="1200" b="0" i="0" kern="1200" dirty="0" smtClean="0">
                <a:solidFill>
                  <a:schemeClr val="tx1"/>
                </a:solidFill>
                <a:effectLst/>
                <a:latin typeface="+mn-lt"/>
                <a:ea typeface="+mn-ea"/>
                <a:cs typeface="+mn-cs"/>
              </a:rPr>
              <a:t>Om</a:t>
            </a:r>
            <a:r>
              <a:rPr lang="nl-BE" sz="1200" b="0" i="0" kern="1200" baseline="0" dirty="0" smtClean="0">
                <a:solidFill>
                  <a:schemeClr val="tx1"/>
                </a:solidFill>
                <a:effectLst/>
                <a:latin typeface="+mn-lt"/>
                <a:ea typeface="+mn-ea"/>
                <a:cs typeface="+mn-cs"/>
              </a:rPr>
              <a:t> de impact van dat delen tastbaar te maken, </a:t>
            </a:r>
            <a:r>
              <a:rPr lang="nl-BE" sz="1200" b="0" i="0" kern="1200" dirty="0" err="1" smtClean="0">
                <a:solidFill>
                  <a:schemeClr val="tx1"/>
                </a:solidFill>
                <a:effectLst/>
                <a:latin typeface="+mn-lt"/>
                <a:ea typeface="+mn-ea"/>
                <a:cs typeface="+mn-cs"/>
              </a:rPr>
              <a:t>vetrek</a:t>
            </a:r>
            <a:r>
              <a:rPr lang="nl-BE" sz="1200" b="0" i="0" kern="1200" dirty="0" smtClean="0">
                <a:solidFill>
                  <a:schemeClr val="tx1"/>
                </a:solidFill>
                <a:effectLst/>
                <a:latin typeface="+mn-lt"/>
                <a:ea typeface="+mn-ea"/>
                <a:cs typeface="+mn-cs"/>
              </a:rPr>
              <a:t> ik van enkele toegewezen</a:t>
            </a:r>
            <a:r>
              <a:rPr lang="nl-BE" sz="1200" b="0" i="0" kern="1200" baseline="0" dirty="0" smtClean="0">
                <a:solidFill>
                  <a:schemeClr val="tx1"/>
                </a:solidFill>
                <a:effectLst/>
                <a:latin typeface="+mn-lt"/>
                <a:ea typeface="+mn-ea"/>
                <a:cs typeface="+mn-cs"/>
              </a:rPr>
              <a:t> </a:t>
            </a:r>
            <a:r>
              <a:rPr lang="nl-BE" sz="1200" b="0" i="0" kern="1200" dirty="0" smtClean="0">
                <a:solidFill>
                  <a:schemeClr val="tx1"/>
                </a:solidFill>
                <a:effectLst/>
                <a:latin typeface="+mn-lt"/>
                <a:ea typeface="+mn-ea"/>
                <a:cs typeface="+mn-cs"/>
              </a:rPr>
              <a:t>eigenschappen (volgens UK</a:t>
            </a:r>
            <a:r>
              <a:rPr lang="nl-BE" sz="1200" b="0" i="0" kern="1200" baseline="0" dirty="0" smtClean="0">
                <a:solidFill>
                  <a:schemeClr val="tx1"/>
                </a:solidFill>
                <a:effectLst/>
                <a:latin typeface="+mn-lt"/>
                <a:ea typeface="+mn-ea"/>
                <a:cs typeface="+mn-cs"/>
              </a:rPr>
              <a:t> </a:t>
            </a:r>
            <a:r>
              <a:rPr lang="nl-BE" sz="1200" b="0" i="0" kern="1200" baseline="0" dirty="0" err="1" smtClean="0">
                <a:solidFill>
                  <a:schemeClr val="tx1"/>
                </a:solidFill>
                <a:effectLst/>
                <a:latin typeface="+mn-lt"/>
                <a:ea typeface="+mn-ea"/>
                <a:cs typeface="+mn-cs"/>
              </a:rPr>
              <a:t>innovatielab</a:t>
            </a:r>
            <a:r>
              <a:rPr lang="nl-BE" sz="1200" b="0" i="0" kern="1200" baseline="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Nesta</a:t>
            </a:r>
            <a:r>
              <a:rPr lang="nl-BE" sz="1200" b="0" i="0" kern="1200" dirty="0" smtClean="0">
                <a:solidFill>
                  <a:schemeClr val="tx1"/>
                </a:solidFill>
                <a:effectLst/>
                <a:latin typeface="+mn-lt"/>
                <a:ea typeface="+mn-ea"/>
                <a:cs typeface="+mn-cs"/>
              </a:rPr>
              <a:t>)</a:t>
            </a:r>
            <a:r>
              <a:rPr lang="nl-BE" sz="1200" b="0" i="0" kern="1200" baseline="0" dirty="0" smtClean="0">
                <a:solidFill>
                  <a:schemeClr val="tx1"/>
                </a:solidFill>
                <a:effectLst/>
                <a:latin typeface="+mn-lt"/>
                <a:ea typeface="+mn-ea"/>
                <a:cs typeface="+mn-cs"/>
              </a:rPr>
              <a:t> van de deeleconomie </a:t>
            </a:r>
            <a:endParaRPr lang="nl-BE"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BE" sz="1200" dirty="0" smtClean="0">
              <a:solidFill>
                <a:schemeClr val="tx1">
                  <a:lumMod val="50000"/>
                  <a:lumOff val="50000"/>
                </a:schemeClr>
              </a:solidFill>
              <a:latin typeface="Roboto" pitchFamily="2" charset="0"/>
              <a:ea typeface="Roboto" pitchFamily="2" charset="0"/>
            </a:endParaRPr>
          </a:p>
          <a:p>
            <a:endParaRPr lang="nl-BE" dirty="0"/>
          </a:p>
        </p:txBody>
      </p:sp>
      <p:sp>
        <p:nvSpPr>
          <p:cNvPr id="4" name="Tijdelijke aanduiding voor dianummer 3"/>
          <p:cNvSpPr>
            <a:spLocks noGrp="1"/>
          </p:cNvSpPr>
          <p:nvPr>
            <p:ph type="sldNum" sz="quarter" idx="10"/>
          </p:nvPr>
        </p:nvSpPr>
        <p:spPr/>
        <p:txBody>
          <a:bodyPr/>
          <a:lstStyle/>
          <a:p>
            <a:fld id="{293990CD-137A-4609-9AC7-90D6C939E7C8}" type="slidenum">
              <a:rPr lang="nl-BE" smtClean="0"/>
              <a:t>8</a:t>
            </a:fld>
            <a:endParaRPr lang="nl-BE"/>
          </a:p>
        </p:txBody>
      </p:sp>
    </p:spTree>
    <p:extLst>
      <p:ext uri="{BB962C8B-B14F-4D97-AF65-F5344CB8AC3E}">
        <p14:creationId xmlns:p14="http://schemas.microsoft.com/office/powerpoint/2010/main" val="599239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smtClean="0">
                <a:solidFill>
                  <a:schemeClr val="tx1"/>
                </a:solidFill>
                <a:effectLst/>
                <a:latin typeface="+mn-lt"/>
                <a:ea typeface="+mn-ea"/>
                <a:cs typeface="+mn-cs"/>
              </a:rPr>
              <a:t>Een misvatting is vaak dat deeleconomie zelf een nieuwe</a:t>
            </a:r>
            <a:r>
              <a:rPr lang="nl-BE" sz="1200" kern="1200" baseline="0" dirty="0" smtClean="0">
                <a:solidFill>
                  <a:schemeClr val="tx1"/>
                </a:solidFill>
                <a:effectLst/>
                <a:latin typeface="+mn-lt"/>
                <a:ea typeface="+mn-ea"/>
                <a:cs typeface="+mn-cs"/>
              </a:rPr>
              <a:t> trend is. </a:t>
            </a:r>
            <a:r>
              <a:rPr lang="nl-BE" sz="1200" kern="1200" baseline="0" dirty="0" smtClean="0">
                <a:solidFill>
                  <a:schemeClr val="tx1"/>
                </a:solidFill>
                <a:effectLst/>
                <a:latin typeface="+mn-lt"/>
                <a:ea typeface="+mn-ea"/>
                <a:cs typeface="+mn-cs"/>
              </a:rPr>
              <a:t>Iets van de laatste jaren. </a:t>
            </a:r>
            <a:r>
              <a:rPr lang="nl-BE" sz="1200" kern="1200" baseline="0" dirty="0" smtClean="0">
                <a:solidFill>
                  <a:schemeClr val="tx1"/>
                </a:solidFill>
                <a:effectLst/>
                <a:latin typeface="+mn-lt"/>
                <a:ea typeface="+mn-ea"/>
                <a:cs typeface="+mn-cs"/>
              </a:rPr>
              <a:t>Natuurlijk niet. </a:t>
            </a:r>
            <a:r>
              <a:rPr lang="nl-BE" sz="1200" kern="1200" dirty="0" smtClean="0">
                <a:solidFill>
                  <a:schemeClr val="tx1"/>
                </a:solidFill>
                <a:effectLst/>
                <a:latin typeface="+mn-lt"/>
                <a:ea typeface="+mn-ea"/>
                <a:cs typeface="+mn-cs"/>
              </a:rPr>
              <a:t>Mensen </a:t>
            </a:r>
            <a:r>
              <a:rPr lang="nl-BE" sz="1200" kern="1200" dirty="0" smtClean="0">
                <a:solidFill>
                  <a:schemeClr val="tx1"/>
                </a:solidFill>
                <a:effectLst/>
                <a:latin typeface="+mn-lt"/>
                <a:ea typeface="+mn-ea"/>
                <a:cs typeface="+mn-cs"/>
              </a:rPr>
              <a:t>hebben altijd al gedeeld. Waarschijnlijk vanaf mensen eigendom hadden.</a:t>
            </a:r>
            <a:r>
              <a:rPr lang="nl-BE" sz="1200" kern="1200" baseline="0" dirty="0" smtClean="0">
                <a:solidFill>
                  <a:schemeClr val="tx1"/>
                </a:solidFill>
                <a:effectLst/>
                <a:latin typeface="+mn-lt"/>
                <a:ea typeface="+mn-ea"/>
                <a:cs typeface="+mn-cs"/>
              </a:rPr>
              <a:t> </a:t>
            </a:r>
            <a:r>
              <a:rPr lang="nl-BE" sz="1200" kern="1200" dirty="0" smtClean="0">
                <a:solidFill>
                  <a:schemeClr val="tx1"/>
                </a:solidFill>
                <a:effectLst/>
                <a:latin typeface="+mn-lt"/>
                <a:ea typeface="+mn-ea"/>
                <a:cs typeface="+mn-cs"/>
              </a:rPr>
              <a:t>Wat is dan wel nieuw? </a:t>
            </a:r>
            <a:r>
              <a:rPr lang="nl-BE" sz="1200" b="1" kern="1200" dirty="0" smtClean="0">
                <a:solidFill>
                  <a:schemeClr val="tx1"/>
                </a:solidFill>
                <a:effectLst/>
                <a:latin typeface="+mn-lt"/>
                <a:ea typeface="+mn-ea"/>
                <a:cs typeface="+mn-cs"/>
              </a:rPr>
              <a:t>Delen met vreemden! </a:t>
            </a:r>
          </a:p>
          <a:p>
            <a:r>
              <a:rPr lang="nl-BE" sz="1200" kern="1200" dirty="0" smtClean="0">
                <a:solidFill>
                  <a:schemeClr val="tx1"/>
                </a:solidFill>
                <a:effectLst/>
                <a:latin typeface="+mn-lt"/>
                <a:ea typeface="+mn-ea"/>
                <a:cs typeface="+mn-cs"/>
              </a:rPr>
              <a:t>En </a:t>
            </a:r>
            <a:r>
              <a:rPr lang="nl-BE" sz="1200" kern="1200" dirty="0" smtClean="0">
                <a:solidFill>
                  <a:schemeClr val="tx1"/>
                </a:solidFill>
                <a:effectLst/>
                <a:latin typeface="+mn-lt"/>
                <a:ea typeface="+mn-ea"/>
                <a:cs typeface="+mn-cs"/>
              </a:rPr>
              <a:t>internet heeft daar</a:t>
            </a:r>
            <a:r>
              <a:rPr lang="nl-BE" sz="1200" kern="1200" baseline="0" dirty="0" smtClean="0">
                <a:solidFill>
                  <a:schemeClr val="tx1"/>
                </a:solidFill>
                <a:effectLst/>
                <a:latin typeface="+mn-lt"/>
                <a:ea typeface="+mn-ea"/>
                <a:cs typeface="+mn-cs"/>
              </a:rPr>
              <a:t> uiteraard een belangrijke rol in gespeeld. </a:t>
            </a:r>
            <a:r>
              <a:rPr lang="nl-BE" sz="1200" kern="1200" baseline="0" dirty="0" smtClean="0">
                <a:solidFill>
                  <a:schemeClr val="tx1"/>
                </a:solidFill>
                <a:effectLst/>
                <a:latin typeface="+mn-lt"/>
                <a:ea typeface="+mn-ea"/>
                <a:cs typeface="+mn-cs"/>
              </a:rPr>
              <a:t>Om risico’s </a:t>
            </a:r>
            <a:r>
              <a:rPr lang="nl-BE" sz="1200" kern="1200" baseline="0" dirty="0" smtClean="0">
                <a:solidFill>
                  <a:schemeClr val="tx1"/>
                </a:solidFill>
                <a:effectLst/>
                <a:latin typeface="+mn-lt"/>
                <a:ea typeface="+mn-ea"/>
                <a:cs typeface="+mn-cs"/>
              </a:rPr>
              <a:t>beter beheersbaar maken via kennis, toegang, kostenvermindering.</a:t>
            </a:r>
            <a:endParaRPr lang="nl-B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B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Anders dan fysieke marktplaatsen waar vraag en aanbod bij elkaar komen, zijn deze platformen plekken</a:t>
            </a:r>
            <a:r>
              <a:rPr lang="nl-BE" baseline="0" dirty="0" smtClean="0"/>
              <a:t> waar </a:t>
            </a:r>
            <a:r>
              <a:rPr lang="nl-BE" dirty="0" smtClean="0"/>
              <a:t>ook suggesties worden gedaan via algoritmes, beoordelingen worden achtergelaten, verzekeringen worden afgesloten, online betalingen plaatsvinden en bezorgdiensten worden ingehuurd. Deze mogelijkheden zijn te danken aan de technologische ontwikkeling van het internet en aanpalende ontwikkelingen in databasemanagement, zoekalgoritmes, online betaalsystemen en de wijde verspreiding van de smartphone. </a:t>
            </a:r>
            <a:endParaRPr lang="nl-BE" sz="120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Wat </a:t>
            </a:r>
            <a:r>
              <a:rPr lang="en-US" sz="1200" b="0" i="0" kern="1200" dirty="0" err="1" smtClean="0">
                <a:solidFill>
                  <a:schemeClr val="tx1"/>
                </a:solidFill>
                <a:effectLst/>
                <a:latin typeface="+mn-lt"/>
                <a:ea typeface="+mn-ea"/>
                <a:cs typeface="+mn-cs"/>
              </a:rPr>
              <a:t>betekent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voor</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het</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toekomstbeeld</a:t>
            </a:r>
            <a:r>
              <a:rPr lang="en-US" sz="1200" b="0" i="0" kern="1200" baseline="0" dirty="0" smtClean="0">
                <a:solidFill>
                  <a:schemeClr val="tx1"/>
                </a:solidFill>
                <a:effectLst/>
                <a:latin typeface="+mn-lt"/>
                <a:ea typeface="+mn-ea"/>
                <a:cs typeface="+mn-cs"/>
              </a:rPr>
              <a:t> van </a:t>
            </a:r>
            <a:r>
              <a:rPr lang="en-US" sz="1200" b="0" i="0" kern="1200" baseline="0" dirty="0" err="1" smtClean="0">
                <a:solidFill>
                  <a:schemeClr val="tx1"/>
                </a:solidFill>
                <a:effectLst/>
                <a:latin typeface="+mn-lt"/>
                <a:ea typeface="+mn-ea"/>
                <a:cs typeface="+mn-cs"/>
              </a:rPr>
              <a:t>een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inclusieve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deeleconomie</a:t>
            </a:r>
            <a:r>
              <a:rPr lang="en-US" sz="1200" b="0" i="0" kern="1200" baseline="0" dirty="0" smtClean="0">
                <a:solidFill>
                  <a:schemeClr val="tx1"/>
                </a:solidFill>
                <a:effectLst/>
                <a:latin typeface="+mn-lt"/>
                <a:ea typeface="+mn-ea"/>
                <a:cs typeface="+mn-cs"/>
              </a:rPr>
              <a:t>. Wat </a:t>
            </a:r>
            <a:r>
              <a:rPr lang="en-US" sz="1200" b="0" i="0" kern="1200" baseline="0" dirty="0" err="1" smtClean="0">
                <a:solidFill>
                  <a:schemeClr val="tx1"/>
                </a:solidFill>
                <a:effectLst/>
                <a:latin typeface="+mn-lt"/>
                <a:ea typeface="+mn-ea"/>
                <a:cs typeface="+mn-cs"/>
              </a:rPr>
              <a:t>betekent</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dat</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voor</a:t>
            </a:r>
            <a:r>
              <a:rPr lang="en-US" sz="1200" b="0" i="0" kern="1200" baseline="0" dirty="0" smtClean="0">
                <a:solidFill>
                  <a:schemeClr val="tx1"/>
                </a:solidFill>
                <a:effectLst/>
                <a:latin typeface="+mn-lt"/>
                <a:ea typeface="+mn-ea"/>
                <a:cs typeface="+mn-cs"/>
              </a:rPr>
              <a:t> de </a:t>
            </a:r>
            <a:r>
              <a:rPr lang="en-US" sz="1200" b="0" i="0" kern="1200" baseline="0" dirty="0" err="1" smtClean="0">
                <a:solidFill>
                  <a:schemeClr val="tx1"/>
                </a:solidFill>
                <a:effectLst/>
                <a:latin typeface="+mn-lt"/>
                <a:ea typeface="+mn-ea"/>
                <a:cs typeface="+mn-cs"/>
              </a:rPr>
              <a:t>verbreding</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verdieping</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en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opschaling</a:t>
            </a:r>
            <a:r>
              <a:rPr lang="en-US" sz="1200" b="0" i="0" kern="1200" baseline="0" dirty="0" smtClean="0">
                <a:solidFill>
                  <a:schemeClr val="tx1"/>
                </a:solidFill>
                <a:effectLst/>
                <a:latin typeface="+mn-lt"/>
                <a:ea typeface="+mn-ea"/>
                <a:cs typeface="+mn-cs"/>
              </a:rPr>
              <a:t> van </a:t>
            </a:r>
            <a:r>
              <a:rPr lang="en-US" sz="1200" b="0" i="0" kern="1200" baseline="0" dirty="0" err="1" smtClean="0">
                <a:solidFill>
                  <a:schemeClr val="tx1"/>
                </a:solidFill>
                <a:effectLst/>
                <a:latin typeface="+mn-lt"/>
                <a:ea typeface="+mn-ea"/>
                <a:cs typeface="+mn-cs"/>
              </a:rPr>
              <a:t>een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duurzame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deeleconomie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Welke</a:t>
            </a:r>
            <a:r>
              <a:rPr lang="en-US"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taken, met </a:t>
            </a:r>
            <a:r>
              <a:rPr lang="en-US" sz="1200" b="0" i="0" kern="1200" baseline="0" dirty="0" err="1" smtClean="0">
                <a:solidFill>
                  <a:schemeClr val="tx1"/>
                </a:solidFill>
                <a:effectLst/>
                <a:latin typeface="+mn-lt"/>
                <a:ea typeface="+mn-ea"/>
                <a:cs typeface="+mn-cs"/>
              </a:rPr>
              <a:t>nadruk</a:t>
            </a:r>
            <a:r>
              <a:rPr lang="en-US" sz="1200" b="0" i="0" kern="1200" baseline="0" dirty="0" smtClean="0">
                <a:solidFill>
                  <a:schemeClr val="tx1"/>
                </a:solidFill>
                <a:effectLst/>
                <a:latin typeface="+mn-lt"/>
                <a:ea typeface="+mn-ea"/>
                <a:cs typeface="+mn-cs"/>
              </a:rPr>
              <a:t> op het </a:t>
            </a:r>
            <a:r>
              <a:rPr lang="en-US" sz="1200" b="0" i="0" kern="1200" baseline="0" dirty="0" err="1" smtClean="0">
                <a:solidFill>
                  <a:schemeClr val="tx1"/>
                </a:solidFill>
                <a:effectLst/>
                <a:latin typeface="+mn-lt"/>
                <a:ea typeface="+mn-ea"/>
                <a:cs typeface="+mn-cs"/>
              </a:rPr>
              <a:t>beheer</a:t>
            </a:r>
            <a:r>
              <a:rPr lang="en-US" sz="1200" b="0" i="0" kern="1200" baseline="0" dirty="0" smtClean="0">
                <a:solidFill>
                  <a:schemeClr val="tx1"/>
                </a:solidFill>
                <a:effectLst/>
                <a:latin typeface="+mn-lt"/>
                <a:ea typeface="+mn-ea"/>
                <a:cs typeface="+mn-cs"/>
              </a:rPr>
              <a:t> van </a:t>
            </a:r>
            <a:r>
              <a:rPr lang="en-US" sz="1200" b="0" i="0" kern="1200" baseline="0" dirty="0" err="1" smtClean="0">
                <a:solidFill>
                  <a:schemeClr val="tx1"/>
                </a:solidFill>
                <a:effectLst/>
                <a:latin typeface="+mn-lt"/>
                <a:ea typeface="+mn-ea"/>
                <a:cs typeface="+mn-cs"/>
              </a:rPr>
              <a:t>risico’s</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liggen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er</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dan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bij</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wie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Inhoud</a:t>
            </a:r>
            <a:r>
              <a:rPr lang="en-US" sz="1200" b="0" i="0" kern="1200" baseline="0" dirty="0" smtClean="0">
                <a:solidFill>
                  <a:schemeClr val="tx1"/>
                </a:solidFill>
                <a:effectLst/>
                <a:latin typeface="+mn-lt"/>
                <a:ea typeface="+mn-ea"/>
                <a:cs typeface="+mn-cs"/>
              </a:rPr>
              <a:t> om </a:t>
            </a:r>
            <a:r>
              <a:rPr lang="en-US" sz="1200" b="0" i="0" kern="1200" baseline="0" dirty="0" err="1" smtClean="0">
                <a:solidFill>
                  <a:schemeClr val="tx1"/>
                </a:solidFill>
                <a:effectLst/>
                <a:latin typeface="+mn-lt"/>
                <a:ea typeface="+mn-ea"/>
                <a:cs typeface="+mn-cs"/>
              </a:rPr>
              <a:t>vandaag</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mee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aan</a:t>
            </a:r>
            <a:r>
              <a:rPr lang="en-US" sz="1200" b="0" i="0" kern="1200" baseline="0" dirty="0" smtClean="0">
                <a:solidFill>
                  <a:schemeClr val="tx1"/>
                </a:solidFill>
                <a:effectLst/>
                <a:latin typeface="+mn-lt"/>
                <a:ea typeface="+mn-ea"/>
                <a:cs typeface="+mn-cs"/>
              </a:rPr>
              <a:t> de slag </a:t>
            </a:r>
            <a:r>
              <a:rPr lang="en-US" sz="1200" b="0" i="0" kern="1200" baseline="0" dirty="0" err="1" smtClean="0">
                <a:solidFill>
                  <a:schemeClr val="tx1"/>
                </a:solidFill>
                <a:effectLst/>
                <a:latin typeface="+mn-lt"/>
                <a:ea typeface="+mn-ea"/>
                <a:cs typeface="+mn-cs"/>
              </a:rPr>
              <a:t>te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gaan</a:t>
            </a:r>
            <a:r>
              <a:rPr lang="en-US" sz="1200" b="0" i="0" kern="1200" baseline="0" dirty="0" smtClean="0">
                <a:solidFill>
                  <a:schemeClr val="tx1"/>
                </a:solidFill>
                <a:effectLst/>
                <a:latin typeface="+mn-lt"/>
                <a:ea typeface="+mn-ea"/>
                <a:cs typeface="+mn-cs"/>
              </a:rPr>
              <a:t>. </a:t>
            </a:r>
          </a:p>
          <a:p>
            <a:endParaRPr lang="en-US" sz="1200" b="0" i="0" kern="1200" baseline="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93990CD-137A-4609-9AC7-90D6C939E7C8}" type="slidenum">
              <a:rPr lang="nl-BE" smtClean="0"/>
              <a:t>9</a:t>
            </a:fld>
            <a:endParaRPr lang="nl-BE"/>
          </a:p>
        </p:txBody>
      </p:sp>
    </p:spTree>
    <p:extLst>
      <p:ext uri="{BB962C8B-B14F-4D97-AF65-F5344CB8AC3E}">
        <p14:creationId xmlns:p14="http://schemas.microsoft.com/office/powerpoint/2010/main" val="82318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FD47293B-5FE6-400B-9761-B8A815AE7501}" type="datetimeFigureOut">
              <a:rPr lang="nl-BE" smtClean="0"/>
              <a:t>28/11/2019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F669BFC-AF44-4D90-80F5-908B481B0D3F}" type="slidenum">
              <a:rPr lang="nl-BE" smtClean="0"/>
              <a:t>‹nr.›</a:t>
            </a:fld>
            <a:endParaRPr lang="nl-BE"/>
          </a:p>
        </p:txBody>
      </p:sp>
    </p:spTree>
    <p:extLst>
      <p:ext uri="{BB962C8B-B14F-4D97-AF65-F5344CB8AC3E}">
        <p14:creationId xmlns:p14="http://schemas.microsoft.com/office/powerpoint/2010/main" val="1306535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FD47293B-5FE6-400B-9761-B8A815AE7501}" type="datetimeFigureOut">
              <a:rPr lang="nl-BE" smtClean="0"/>
              <a:t>28/11/2019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F669BFC-AF44-4D90-80F5-908B481B0D3F}" type="slidenum">
              <a:rPr lang="nl-BE" smtClean="0"/>
              <a:t>‹nr.›</a:t>
            </a:fld>
            <a:endParaRPr lang="nl-BE"/>
          </a:p>
        </p:txBody>
      </p:sp>
    </p:spTree>
    <p:extLst>
      <p:ext uri="{BB962C8B-B14F-4D97-AF65-F5344CB8AC3E}">
        <p14:creationId xmlns:p14="http://schemas.microsoft.com/office/powerpoint/2010/main" val="4007501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FD47293B-5FE6-400B-9761-B8A815AE7501}" type="datetimeFigureOut">
              <a:rPr lang="nl-BE" smtClean="0"/>
              <a:t>28/11/2019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F669BFC-AF44-4D90-80F5-908B481B0D3F}" type="slidenum">
              <a:rPr lang="nl-BE" smtClean="0"/>
              <a:t>‹nr.›</a:t>
            </a:fld>
            <a:endParaRPr lang="nl-BE"/>
          </a:p>
        </p:txBody>
      </p:sp>
    </p:spTree>
    <p:extLst>
      <p:ext uri="{BB962C8B-B14F-4D97-AF65-F5344CB8AC3E}">
        <p14:creationId xmlns:p14="http://schemas.microsoft.com/office/powerpoint/2010/main" val="200938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FD47293B-5FE6-400B-9761-B8A815AE7501}" type="datetimeFigureOut">
              <a:rPr lang="nl-BE" smtClean="0"/>
              <a:t>28/11/2019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F669BFC-AF44-4D90-80F5-908B481B0D3F}" type="slidenum">
              <a:rPr lang="nl-BE" smtClean="0"/>
              <a:t>‹nr.›</a:t>
            </a:fld>
            <a:endParaRPr lang="nl-BE"/>
          </a:p>
        </p:txBody>
      </p:sp>
    </p:spTree>
    <p:extLst>
      <p:ext uri="{BB962C8B-B14F-4D97-AF65-F5344CB8AC3E}">
        <p14:creationId xmlns:p14="http://schemas.microsoft.com/office/powerpoint/2010/main" val="363067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D47293B-5FE6-400B-9761-B8A815AE7501}" type="datetimeFigureOut">
              <a:rPr lang="nl-BE" smtClean="0"/>
              <a:t>28/11/2019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F669BFC-AF44-4D90-80F5-908B481B0D3F}" type="slidenum">
              <a:rPr lang="nl-BE" smtClean="0"/>
              <a:t>‹nr.›</a:t>
            </a:fld>
            <a:endParaRPr lang="nl-BE"/>
          </a:p>
        </p:txBody>
      </p:sp>
    </p:spTree>
    <p:extLst>
      <p:ext uri="{BB962C8B-B14F-4D97-AF65-F5344CB8AC3E}">
        <p14:creationId xmlns:p14="http://schemas.microsoft.com/office/powerpoint/2010/main" val="2968334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FD47293B-5FE6-400B-9761-B8A815AE7501}" type="datetimeFigureOut">
              <a:rPr lang="nl-BE" smtClean="0"/>
              <a:t>28/11/2019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F669BFC-AF44-4D90-80F5-908B481B0D3F}" type="slidenum">
              <a:rPr lang="nl-BE" smtClean="0"/>
              <a:t>‹nr.›</a:t>
            </a:fld>
            <a:endParaRPr lang="nl-BE"/>
          </a:p>
        </p:txBody>
      </p:sp>
    </p:spTree>
    <p:extLst>
      <p:ext uri="{BB962C8B-B14F-4D97-AF65-F5344CB8AC3E}">
        <p14:creationId xmlns:p14="http://schemas.microsoft.com/office/powerpoint/2010/main" val="3429889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FD47293B-5FE6-400B-9761-B8A815AE7501}" type="datetimeFigureOut">
              <a:rPr lang="nl-BE" smtClean="0"/>
              <a:t>28/11/2019</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DF669BFC-AF44-4D90-80F5-908B481B0D3F}" type="slidenum">
              <a:rPr lang="nl-BE" smtClean="0"/>
              <a:t>‹nr.›</a:t>
            </a:fld>
            <a:endParaRPr lang="nl-BE"/>
          </a:p>
        </p:txBody>
      </p:sp>
    </p:spTree>
    <p:extLst>
      <p:ext uri="{BB962C8B-B14F-4D97-AF65-F5344CB8AC3E}">
        <p14:creationId xmlns:p14="http://schemas.microsoft.com/office/powerpoint/2010/main" val="73126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FD47293B-5FE6-400B-9761-B8A815AE7501}" type="datetimeFigureOut">
              <a:rPr lang="nl-BE" smtClean="0"/>
              <a:t>28/11/2019</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DF669BFC-AF44-4D90-80F5-908B481B0D3F}" type="slidenum">
              <a:rPr lang="nl-BE" smtClean="0"/>
              <a:t>‹nr.›</a:t>
            </a:fld>
            <a:endParaRPr lang="nl-BE"/>
          </a:p>
        </p:txBody>
      </p:sp>
    </p:spTree>
    <p:extLst>
      <p:ext uri="{BB962C8B-B14F-4D97-AF65-F5344CB8AC3E}">
        <p14:creationId xmlns:p14="http://schemas.microsoft.com/office/powerpoint/2010/main" val="2367239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D47293B-5FE6-400B-9761-B8A815AE7501}" type="datetimeFigureOut">
              <a:rPr lang="nl-BE" smtClean="0"/>
              <a:t>28/11/2019</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DF669BFC-AF44-4D90-80F5-908B481B0D3F}" type="slidenum">
              <a:rPr lang="nl-BE" smtClean="0"/>
              <a:t>‹nr.›</a:t>
            </a:fld>
            <a:endParaRPr lang="nl-BE"/>
          </a:p>
        </p:txBody>
      </p:sp>
    </p:spTree>
    <p:extLst>
      <p:ext uri="{BB962C8B-B14F-4D97-AF65-F5344CB8AC3E}">
        <p14:creationId xmlns:p14="http://schemas.microsoft.com/office/powerpoint/2010/main" val="769658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D47293B-5FE6-400B-9761-B8A815AE7501}" type="datetimeFigureOut">
              <a:rPr lang="nl-BE" smtClean="0"/>
              <a:t>28/11/2019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F669BFC-AF44-4D90-80F5-908B481B0D3F}" type="slidenum">
              <a:rPr lang="nl-BE" smtClean="0"/>
              <a:t>‹nr.›</a:t>
            </a:fld>
            <a:endParaRPr lang="nl-BE"/>
          </a:p>
        </p:txBody>
      </p:sp>
    </p:spTree>
    <p:extLst>
      <p:ext uri="{BB962C8B-B14F-4D97-AF65-F5344CB8AC3E}">
        <p14:creationId xmlns:p14="http://schemas.microsoft.com/office/powerpoint/2010/main" val="2065625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D47293B-5FE6-400B-9761-B8A815AE7501}" type="datetimeFigureOut">
              <a:rPr lang="nl-BE" smtClean="0"/>
              <a:t>28/11/2019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F669BFC-AF44-4D90-80F5-908B481B0D3F}" type="slidenum">
              <a:rPr lang="nl-BE" smtClean="0"/>
              <a:t>‹nr.›</a:t>
            </a:fld>
            <a:endParaRPr lang="nl-BE"/>
          </a:p>
        </p:txBody>
      </p:sp>
    </p:spTree>
    <p:extLst>
      <p:ext uri="{BB962C8B-B14F-4D97-AF65-F5344CB8AC3E}">
        <p14:creationId xmlns:p14="http://schemas.microsoft.com/office/powerpoint/2010/main" val="67147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7293B-5FE6-400B-9761-B8A815AE7501}" type="datetimeFigureOut">
              <a:rPr lang="nl-BE" smtClean="0"/>
              <a:t>28/11/2019</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69BFC-AF44-4D90-80F5-908B481B0D3F}" type="slidenum">
              <a:rPr lang="nl-BE" smtClean="0"/>
              <a:t>‹nr.›</a:t>
            </a:fld>
            <a:endParaRPr lang="nl-BE"/>
          </a:p>
        </p:txBody>
      </p:sp>
    </p:spTree>
    <p:extLst>
      <p:ext uri="{BB962C8B-B14F-4D97-AF65-F5344CB8AC3E}">
        <p14:creationId xmlns:p14="http://schemas.microsoft.com/office/powerpoint/2010/main" val="378404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hyperlink" Target="https://greattransition.org/publication/debating-the-sharing-economy#endnote_10" TargetMode="External"/><Relationship Id="rId3" Type="http://schemas.openxmlformats.org/officeDocument/2006/relationships/hyperlink" Target="https://www.ouishare.net/article/the-sharing-movement-in-its-maturity-towards-a-disruptive-normality" TargetMode="External"/><Relationship Id="rId7" Type="http://schemas.openxmlformats.org/officeDocument/2006/relationships/hyperlink" Target="https://www.sciencedirect.com/science/article/pii/S2210422417300114"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media.nesta.org.uk/documents/making_sense_of_the_uk_collaborative_economy_14.pdf" TargetMode="External"/><Relationship Id="rId5" Type="http://schemas.openxmlformats.org/officeDocument/2006/relationships/hyperlink" Target="https://www.rathenau.nl/sites/default/files/Rapport%20Eerlijk%20delen%20-%20Rathenau%20Instituut%202017%20---.pdf" TargetMode="External"/><Relationship Id="rId10" Type="http://schemas.openxmlformats.org/officeDocument/2006/relationships/image" Target="../media/image18.png"/><Relationship Id="rId4" Type="http://schemas.openxmlformats.org/officeDocument/2006/relationships/hyperlink" Target="https://www.werk.be/sites/default/files/rapporten/eindrapport_viona_deeleconomie_idea_consult_30_09_2017_0.pdf" TargetMode="External"/><Relationship Id="rId9" Type="http://schemas.openxmlformats.org/officeDocument/2006/relationships/hyperlink" Target="https://stadslab2050.be/deeleconomie/wanneer-deeleconomie-duurzaam"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stadslab2050.be/"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sted-image.pdf"/>
          <p:cNvPicPr>
            <a:picLocks noChangeAspect="1"/>
          </p:cNvPicPr>
          <p:nvPr/>
        </p:nvPicPr>
        <p:blipFill>
          <a:blip r:embed="rId3">
            <a:extLst/>
          </a:blip>
          <a:stretch>
            <a:fillRect/>
          </a:stretch>
        </p:blipFill>
        <p:spPr>
          <a:xfrm>
            <a:off x="8209878" y="5928266"/>
            <a:ext cx="955134" cy="955134"/>
          </a:xfrm>
          <a:prstGeom prst="rect">
            <a:avLst/>
          </a:prstGeom>
          <a:ln w="12700">
            <a:miter lim="400000"/>
          </a:ln>
        </p:spPr>
      </p:pic>
      <p:pic>
        <p:nvPicPr>
          <p:cNvPr id="2" name="Picture 2" descr="Q:\SW\02_14_EMA\02_14_02_Beleid\02_Partners\Forum_Stadslab2050\04_Communicatie\1_Beeldmateriaal\00_Algemeen\CC-BY_RainyDays_TomDavidson_Flickr.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 y="-144463"/>
            <a:ext cx="9144000" cy="6103442"/>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195363" y="6165304"/>
            <a:ext cx="7184949" cy="495807"/>
          </a:xfrm>
          <a:prstGeom prst="rect">
            <a:avLst/>
          </a:prstGeom>
        </p:spPr>
        <p:txBody>
          <a:bodyPr wrap="square" lIns="64291" tIns="32146" rIns="64291" bIns="32146">
            <a:spAutoFit/>
          </a:bodyPr>
          <a:lstStyle/>
          <a:p>
            <a:pPr defTabSz="457200"/>
            <a:r>
              <a:rPr lang="nl-BE" sz="2800" dirty="0" smtClean="0">
                <a:solidFill>
                  <a:schemeClr val="tx1">
                    <a:lumMod val="65000"/>
                    <a:lumOff val="35000"/>
                  </a:schemeClr>
                </a:solidFill>
                <a:latin typeface="Roboto"/>
              </a:rPr>
              <a:t>29/11/2019 – Gedeelde belangen</a:t>
            </a:r>
            <a:endParaRPr lang="nl-BE" sz="2800" dirty="0">
              <a:solidFill>
                <a:schemeClr val="tx1">
                  <a:lumMod val="65000"/>
                  <a:lumOff val="35000"/>
                </a:schemeClr>
              </a:solidFill>
              <a:latin typeface="Roboto"/>
            </a:endParaRPr>
          </a:p>
        </p:txBody>
      </p:sp>
      <p:sp>
        <p:nvSpPr>
          <p:cNvPr id="3" name="AutoShape 4" descr="Afbeeldingsresultaat voor antwerp management school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nl-BE">
              <a:solidFill>
                <a:srgbClr val="222525"/>
              </a:solidFill>
            </a:endParaRPr>
          </a:p>
        </p:txBody>
      </p:sp>
      <p:sp>
        <p:nvSpPr>
          <p:cNvPr id="4" name="AutoShape 6" descr="Afbeeldingsresultaat voor antwerp management school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nl-BE">
              <a:solidFill>
                <a:srgbClr val="222525"/>
              </a:solidFill>
            </a:endParaRPr>
          </a:p>
        </p:txBody>
      </p:sp>
      <p:sp>
        <p:nvSpPr>
          <p:cNvPr id="5" name="Tekstvak 4"/>
          <p:cNvSpPr txBox="1"/>
          <p:nvPr/>
        </p:nvSpPr>
        <p:spPr>
          <a:xfrm>
            <a:off x="7668344" y="5641168"/>
            <a:ext cx="1597739" cy="253916"/>
          </a:xfrm>
          <a:prstGeom prst="rect">
            <a:avLst/>
          </a:prstGeom>
          <a:noFill/>
        </p:spPr>
        <p:txBody>
          <a:bodyPr wrap="square" rtlCol="0">
            <a:spAutoFit/>
          </a:bodyPr>
          <a:lstStyle/>
          <a:p>
            <a:pPr defTabSz="457200"/>
            <a:r>
              <a:rPr lang="nl-BE" sz="1050" dirty="0" smtClean="0">
                <a:solidFill>
                  <a:schemeClr val="bg1"/>
                </a:solidFill>
              </a:rPr>
              <a:t>Foto:  cc Tom Davidson</a:t>
            </a:r>
            <a:endParaRPr lang="nl-BE" sz="1050" dirty="0">
              <a:solidFill>
                <a:schemeClr val="bg1"/>
              </a:solidFill>
            </a:endParaRPr>
          </a:p>
        </p:txBody>
      </p:sp>
      <p:pic>
        <p:nvPicPr>
          <p:cNvPr id="2052" name="Picture 4" descr="Q:\SW\02_14_EMA\02_14_02_Beleid\02_Partners\Forum_Stadslab2050\04_Communicatie\0_huisstijl\Stadslab_LOGO+vlakjes\Stadslab_Vlakje\Stadslab_vlakje_outline\Stadslab_vlakje_outline_Png\Stadslab_vlakje_outline_middengrij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528" y="460538"/>
            <a:ext cx="3963815" cy="396381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Q:\SW\02_14_EMA\02_14_02_Beleid\02_Partners\Forum_Stadslab2050\04_Communicatie\0_huisstijl\Stadslab_LOGO+vlakjes\Stadslab_Vlakje\Stadslab_vlakje_outline\Stadslab_vlakje_outline_Png\Stadslab_vlakje_outline_gee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3586" y="2809865"/>
            <a:ext cx="2736304"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7075" y="908720"/>
            <a:ext cx="3013355" cy="1368152"/>
          </a:xfrm>
          <a:prstGeom prst="rect">
            <a:avLst/>
          </a:prstGeom>
        </p:spPr>
      </p:pic>
      <p:cxnSp>
        <p:nvCxnSpPr>
          <p:cNvPr id="12" name="Rechte verbindingslijn 11"/>
          <p:cNvCxnSpPr/>
          <p:nvPr/>
        </p:nvCxnSpPr>
        <p:spPr>
          <a:xfrm>
            <a:off x="-612576" y="5949280"/>
            <a:ext cx="1029714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06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Rechte verbindingslijn 23"/>
          <p:cNvCxnSpPr/>
          <p:nvPr/>
        </p:nvCxnSpPr>
        <p:spPr>
          <a:xfrm>
            <a:off x="-681732" y="980728"/>
            <a:ext cx="1029714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AutoShape 2" descr="Afbeeldingsresultaat voor slim naar antwerpen da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3" name="AutoShape 4" descr="Afbeeldingsresultaat voor slim naar antwerpen da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4" name="AutoShape 6" descr="Afbeeldingsresultaat voor slim naar antwerpen dat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19458" name="Picture 2" descr="Afbeeldingsresultaat voor trust sharing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042356"/>
            <a:ext cx="6522665" cy="4554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2" descr="Afbeeldingsresultaat voor stadslab2050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950"/>
          <a:stretch/>
        </p:blipFill>
        <p:spPr bwMode="auto">
          <a:xfrm>
            <a:off x="8244408" y="202601"/>
            <a:ext cx="712946" cy="56210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hoek 9"/>
          <p:cNvSpPr/>
          <p:nvPr/>
        </p:nvSpPr>
        <p:spPr>
          <a:xfrm>
            <a:off x="0" y="1268760"/>
            <a:ext cx="9144000" cy="523220"/>
          </a:xfrm>
          <a:prstGeom prst="rect">
            <a:avLst/>
          </a:prstGeom>
        </p:spPr>
        <p:txBody>
          <a:bodyPr wrap="square">
            <a:spAutoFit/>
          </a:bodyPr>
          <a:lstStyle/>
          <a:p>
            <a:pPr algn="ctr"/>
            <a:r>
              <a:rPr lang="nl-BE" sz="2800" dirty="0" smtClean="0">
                <a:latin typeface="Roboto"/>
              </a:rPr>
              <a:t>2. Stimuleert vertrouwen</a:t>
            </a:r>
            <a:endParaRPr lang="nl-BE" sz="2800" dirty="0" smtClean="0"/>
          </a:p>
        </p:txBody>
      </p:sp>
      <p:sp>
        <p:nvSpPr>
          <p:cNvPr id="11" name="Titel 1"/>
          <p:cNvSpPr txBox="1">
            <a:spLocks/>
          </p:cNvSpPr>
          <p:nvPr/>
        </p:nvSpPr>
        <p:spPr>
          <a:xfrm>
            <a:off x="360493" y="128826"/>
            <a:ext cx="81827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sz="4000" dirty="0">
                <a:latin typeface="Roboto Slab" pitchFamily="2" charset="0"/>
                <a:ea typeface="Roboto Slab" pitchFamily="2" charset="0"/>
              </a:rPr>
              <a:t>Wat is deeleconomie?</a:t>
            </a:r>
          </a:p>
        </p:txBody>
      </p:sp>
    </p:spTree>
    <p:extLst>
      <p:ext uri="{BB962C8B-B14F-4D97-AF65-F5344CB8AC3E}">
        <p14:creationId xmlns:p14="http://schemas.microsoft.com/office/powerpoint/2010/main" val="626923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Rechte verbindingslijn 14"/>
          <p:cNvCxnSpPr/>
          <p:nvPr/>
        </p:nvCxnSpPr>
        <p:spPr>
          <a:xfrm>
            <a:off x="-681732" y="980728"/>
            <a:ext cx="1029714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hthoek 16"/>
          <p:cNvSpPr/>
          <p:nvPr/>
        </p:nvSpPr>
        <p:spPr>
          <a:xfrm>
            <a:off x="0" y="1268760"/>
            <a:ext cx="9144000" cy="523220"/>
          </a:xfrm>
          <a:prstGeom prst="rect">
            <a:avLst/>
          </a:prstGeom>
        </p:spPr>
        <p:txBody>
          <a:bodyPr wrap="square">
            <a:spAutoFit/>
          </a:bodyPr>
          <a:lstStyle/>
          <a:p>
            <a:pPr algn="ctr"/>
            <a:r>
              <a:rPr lang="nl-BE" sz="2800" dirty="0" smtClean="0">
                <a:latin typeface="Roboto"/>
              </a:rPr>
              <a:t>3. Bouwt betekenisvolle interacties op</a:t>
            </a:r>
            <a:endParaRPr lang="nl-BE" sz="2800" dirty="0" smtClean="0"/>
          </a:p>
        </p:txBody>
      </p:sp>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596" b="6974"/>
          <a:stretch/>
        </p:blipFill>
        <p:spPr bwMode="auto">
          <a:xfrm>
            <a:off x="0" y="2006600"/>
            <a:ext cx="9144000" cy="490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descr="Afbeeldingsresultaat voor hopl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875" b="19116"/>
          <a:stretch/>
        </p:blipFill>
        <p:spPr bwMode="auto">
          <a:xfrm>
            <a:off x="0" y="2614714"/>
            <a:ext cx="2339752" cy="1030310"/>
          </a:xfrm>
          <a:prstGeom prst="rect">
            <a:avLst/>
          </a:prstGeom>
          <a:noFill/>
          <a:extLst>
            <a:ext uri="{909E8E84-426E-40DD-AFC4-6F175D3DCCD1}">
              <a14:hiddenFill xmlns:a14="http://schemas.microsoft.com/office/drawing/2010/main">
                <a:solidFill>
                  <a:srgbClr val="FFFFFF"/>
                </a:solidFill>
              </a14:hiddenFill>
            </a:ext>
          </a:extLst>
        </p:spPr>
      </p:pic>
      <p:sp>
        <p:nvSpPr>
          <p:cNvPr id="19" name="Titel 1"/>
          <p:cNvSpPr txBox="1">
            <a:spLocks/>
          </p:cNvSpPr>
          <p:nvPr/>
        </p:nvSpPr>
        <p:spPr>
          <a:xfrm>
            <a:off x="360493" y="128826"/>
            <a:ext cx="81827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sz="4000" dirty="0">
                <a:latin typeface="Roboto Slab" pitchFamily="2" charset="0"/>
                <a:ea typeface="Roboto Slab" pitchFamily="2" charset="0"/>
              </a:rPr>
              <a:t>Wat is deeleconomie?</a:t>
            </a:r>
          </a:p>
        </p:txBody>
      </p:sp>
      <p:pic>
        <p:nvPicPr>
          <p:cNvPr id="23" name="Picture 2" descr="Afbeeldingsresultaat voor stadslab2050 log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950"/>
          <a:stretch/>
        </p:blipFill>
        <p:spPr bwMode="auto">
          <a:xfrm>
            <a:off x="8244408" y="202601"/>
            <a:ext cx="712946" cy="56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165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Rechte verbindingslijn 14"/>
          <p:cNvCxnSpPr/>
          <p:nvPr/>
        </p:nvCxnSpPr>
        <p:spPr>
          <a:xfrm>
            <a:off x="-681732" y="980728"/>
            <a:ext cx="1029714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hthoek 16"/>
          <p:cNvSpPr/>
          <p:nvPr/>
        </p:nvSpPr>
        <p:spPr>
          <a:xfrm>
            <a:off x="0" y="1268760"/>
            <a:ext cx="9144000" cy="523220"/>
          </a:xfrm>
          <a:prstGeom prst="rect">
            <a:avLst/>
          </a:prstGeom>
        </p:spPr>
        <p:txBody>
          <a:bodyPr wrap="square">
            <a:spAutoFit/>
          </a:bodyPr>
          <a:lstStyle/>
          <a:p>
            <a:pPr algn="ctr"/>
            <a:r>
              <a:rPr lang="nl-BE" sz="2800" dirty="0" smtClean="0"/>
              <a:t>4. Gebruikt onderbenutte </a:t>
            </a:r>
            <a:r>
              <a:rPr lang="nl-BE" sz="2800" dirty="0"/>
              <a:t>middelen (tastbaar of niet)</a:t>
            </a:r>
            <a:endParaRPr lang="nl-BE" sz="2800" dirty="0" smtClean="0"/>
          </a:p>
        </p:txBody>
      </p:sp>
      <p:sp>
        <p:nvSpPr>
          <p:cNvPr id="2" name="AutoShape 6" descr="Afbeeldingsresultaat voor bookm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2056" name="Picture 8" descr="Afbeeldingsresultaat voor bookm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512" y="2051249"/>
            <a:ext cx="1800720" cy="1800000"/>
          </a:xfrm>
          <a:prstGeom prst="rect">
            <a:avLst/>
          </a:prstGeom>
          <a:noFill/>
          <a:extLst>
            <a:ext uri="{909E8E84-426E-40DD-AFC4-6F175D3DCCD1}">
              <a14:hiddenFill xmlns:a14="http://schemas.microsoft.com/office/drawing/2010/main">
                <a:solidFill>
                  <a:srgbClr val="FFFFFF"/>
                </a:solidFill>
              </a14:hiddenFill>
            </a:ext>
          </a:extLst>
        </p:spPr>
      </p:pic>
      <p:sp>
        <p:nvSpPr>
          <p:cNvPr id="16" name="Titel 1"/>
          <p:cNvSpPr txBox="1">
            <a:spLocks/>
          </p:cNvSpPr>
          <p:nvPr/>
        </p:nvSpPr>
        <p:spPr>
          <a:xfrm>
            <a:off x="360493" y="128826"/>
            <a:ext cx="81827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sz="4000" dirty="0">
                <a:latin typeface="Roboto Slab" pitchFamily="2" charset="0"/>
                <a:ea typeface="Roboto Slab" pitchFamily="2" charset="0"/>
              </a:rPr>
              <a:t>Wat is deeleconomie?</a:t>
            </a:r>
          </a:p>
        </p:txBody>
      </p:sp>
      <p:pic>
        <p:nvPicPr>
          <p:cNvPr id="2058" name="Picture 10" descr="https://stadslab2050.be/sites/default/files/styles/halflogostyle1024x480_fp/public/images/%C2%A9frederikbeyens_Bookmine-03.jpg?itok=-RBiyB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960" y="2313384"/>
            <a:ext cx="97536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Afbeeldingsresultaat voor stadslab2050 log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950"/>
          <a:stretch/>
        </p:blipFill>
        <p:spPr bwMode="auto">
          <a:xfrm>
            <a:off x="8244408" y="202601"/>
            <a:ext cx="712946" cy="56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984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Rechte verbindingslijn 14"/>
          <p:cNvCxnSpPr/>
          <p:nvPr/>
        </p:nvCxnSpPr>
        <p:spPr>
          <a:xfrm>
            <a:off x="-681732" y="980728"/>
            <a:ext cx="1029714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hthoek 16"/>
          <p:cNvSpPr/>
          <p:nvPr/>
        </p:nvSpPr>
        <p:spPr>
          <a:xfrm>
            <a:off x="0" y="1268760"/>
            <a:ext cx="9144000" cy="523220"/>
          </a:xfrm>
          <a:prstGeom prst="rect">
            <a:avLst/>
          </a:prstGeom>
        </p:spPr>
        <p:txBody>
          <a:bodyPr wrap="square">
            <a:spAutoFit/>
          </a:bodyPr>
          <a:lstStyle/>
          <a:p>
            <a:pPr algn="ctr"/>
            <a:r>
              <a:rPr lang="nl-BE" sz="2800" dirty="0" smtClean="0"/>
              <a:t>5. Verbindt gedistribueerde </a:t>
            </a:r>
            <a:r>
              <a:rPr lang="nl-BE" sz="2800" dirty="0"/>
              <a:t>netwerken van mensen</a:t>
            </a:r>
            <a:endParaRPr lang="nl-BE" sz="2800" dirty="0" smtClean="0"/>
          </a:p>
        </p:txBody>
      </p:sp>
      <p:sp>
        <p:nvSpPr>
          <p:cNvPr id="2" name="AutoShape 2" descr="Afbeeldingsresultaat voor deliveroo gent stak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3" name="AutoShape 4" descr="Afbeeldingsresultaat voor deliveroo gent stak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4" name="AutoShape 6" descr="Afbeeldingsresultaat voor deliveroo gent staki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6" name="Titel 1"/>
          <p:cNvSpPr txBox="1">
            <a:spLocks/>
          </p:cNvSpPr>
          <p:nvPr/>
        </p:nvSpPr>
        <p:spPr>
          <a:xfrm>
            <a:off x="360493" y="128826"/>
            <a:ext cx="81827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sz="4000" dirty="0">
                <a:latin typeface="Roboto Slab" pitchFamily="2" charset="0"/>
                <a:ea typeface="Roboto Slab" pitchFamily="2" charset="0"/>
              </a:rPr>
              <a:t>Wat is deeleconomie?</a:t>
            </a:r>
          </a:p>
        </p:txBody>
      </p:sp>
      <p:grpSp>
        <p:nvGrpSpPr>
          <p:cNvPr id="7" name="Groep 6"/>
          <p:cNvGrpSpPr/>
          <p:nvPr/>
        </p:nvGrpSpPr>
        <p:grpSpPr>
          <a:xfrm>
            <a:off x="899592" y="1792745"/>
            <a:ext cx="6912768" cy="4804607"/>
            <a:chOff x="899592" y="1792745"/>
            <a:chExt cx="6912768" cy="4804607"/>
          </a:xfrm>
        </p:grpSpPr>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92"/>
            <a:stretch/>
          </p:blipFill>
          <p:spPr bwMode="auto">
            <a:xfrm>
              <a:off x="1403648" y="1792745"/>
              <a:ext cx="6408712" cy="4804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hoek 5"/>
            <p:cNvSpPr/>
            <p:nvPr/>
          </p:nvSpPr>
          <p:spPr>
            <a:xfrm>
              <a:off x="899592" y="6237312"/>
              <a:ext cx="676875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pic>
        <p:nvPicPr>
          <p:cNvPr id="19" name="Picture 2" descr="Afbeeldingsresultaat voor stadslab2050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950"/>
          <a:stretch/>
        </p:blipFill>
        <p:spPr bwMode="auto">
          <a:xfrm>
            <a:off x="8244408" y="202601"/>
            <a:ext cx="712946" cy="56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376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Rechte verbindingslijn 23"/>
          <p:cNvCxnSpPr/>
          <p:nvPr/>
        </p:nvCxnSpPr>
        <p:spPr>
          <a:xfrm>
            <a:off x="-681732" y="980728"/>
            <a:ext cx="1029714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9" name="Titel 1"/>
          <p:cNvSpPr txBox="1">
            <a:spLocks/>
          </p:cNvSpPr>
          <p:nvPr/>
        </p:nvSpPr>
        <p:spPr>
          <a:xfrm>
            <a:off x="421672" y="3016696"/>
            <a:ext cx="81827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BE" sz="4000" dirty="0" smtClean="0">
                <a:solidFill>
                  <a:schemeClr val="tx1">
                    <a:lumMod val="65000"/>
                    <a:lumOff val="35000"/>
                  </a:schemeClr>
                </a:solidFill>
                <a:latin typeface="Roboto Slab" pitchFamily="2" charset="0"/>
                <a:ea typeface="Roboto Slab" pitchFamily="2" charset="0"/>
              </a:rPr>
              <a:t>3 lessen uit de praktijk</a:t>
            </a:r>
            <a:endParaRPr lang="nl-BE" sz="4000" dirty="0">
              <a:solidFill>
                <a:schemeClr val="tx1">
                  <a:lumMod val="65000"/>
                  <a:lumOff val="35000"/>
                </a:schemeClr>
              </a:solidFill>
              <a:latin typeface="Roboto Slab" pitchFamily="2" charset="0"/>
              <a:ea typeface="Roboto Slab" pitchFamily="2" charset="0"/>
            </a:endParaRPr>
          </a:p>
        </p:txBody>
      </p:sp>
      <p:pic>
        <p:nvPicPr>
          <p:cNvPr id="30" name="Picture 2" descr="Afbeeldingsresultaat voor stadslab2050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50"/>
          <a:stretch/>
        </p:blipFill>
        <p:spPr bwMode="auto">
          <a:xfrm>
            <a:off x="8244408" y="202601"/>
            <a:ext cx="712946" cy="562103"/>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txBox="1">
            <a:spLocks/>
          </p:cNvSpPr>
          <p:nvPr/>
        </p:nvSpPr>
        <p:spPr>
          <a:xfrm>
            <a:off x="360493" y="128826"/>
            <a:ext cx="81827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sz="4000" dirty="0" smtClean="0">
                <a:solidFill>
                  <a:schemeClr val="tx1">
                    <a:lumMod val="65000"/>
                    <a:lumOff val="35000"/>
                  </a:schemeClr>
                </a:solidFill>
                <a:latin typeface="Roboto Slab" pitchFamily="2" charset="0"/>
                <a:ea typeface="Roboto Slab" pitchFamily="2" charset="0"/>
              </a:rPr>
              <a:t>Rol van de stad</a:t>
            </a:r>
            <a:endParaRPr lang="nl-BE" sz="4000" dirty="0">
              <a:solidFill>
                <a:schemeClr val="tx1">
                  <a:lumMod val="65000"/>
                  <a:lumOff val="35000"/>
                </a:schemeClr>
              </a:solidFill>
              <a:latin typeface="Roboto Slab" pitchFamily="2" charset="0"/>
              <a:ea typeface="Roboto Slab" pitchFamily="2" charset="0"/>
            </a:endParaRPr>
          </a:p>
        </p:txBody>
      </p:sp>
    </p:spTree>
    <p:extLst>
      <p:ext uri="{BB962C8B-B14F-4D97-AF65-F5344CB8AC3E}">
        <p14:creationId xmlns:p14="http://schemas.microsoft.com/office/powerpoint/2010/main" val="3135152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Rechte verbindingslijn 23"/>
          <p:cNvCxnSpPr/>
          <p:nvPr/>
        </p:nvCxnSpPr>
        <p:spPr>
          <a:xfrm>
            <a:off x="-681732" y="980728"/>
            <a:ext cx="1029714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6" name="Titel 1"/>
          <p:cNvSpPr txBox="1">
            <a:spLocks/>
          </p:cNvSpPr>
          <p:nvPr/>
        </p:nvSpPr>
        <p:spPr>
          <a:xfrm>
            <a:off x="360493" y="128826"/>
            <a:ext cx="81827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sz="4000" dirty="0" smtClean="0">
                <a:solidFill>
                  <a:schemeClr val="tx1">
                    <a:lumMod val="65000"/>
                    <a:lumOff val="35000"/>
                  </a:schemeClr>
                </a:solidFill>
                <a:latin typeface="Roboto Slab" pitchFamily="2" charset="0"/>
                <a:ea typeface="Roboto Slab" pitchFamily="2" charset="0"/>
              </a:rPr>
              <a:t>Rol van de stad</a:t>
            </a:r>
            <a:endParaRPr lang="nl-BE" sz="4000" dirty="0">
              <a:solidFill>
                <a:schemeClr val="tx1">
                  <a:lumMod val="65000"/>
                  <a:lumOff val="35000"/>
                </a:schemeClr>
              </a:solidFill>
              <a:latin typeface="Roboto Slab" pitchFamily="2" charset="0"/>
              <a:ea typeface="Roboto Slab" pitchFamily="2" charset="0"/>
            </a:endParaRPr>
          </a:p>
        </p:txBody>
      </p:sp>
      <p:sp>
        <p:nvSpPr>
          <p:cNvPr id="2" name="AutoShape 2" descr="Afbeeldingsresultaat voor slim naar antwerpen da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3" name="AutoShape 4" descr="Afbeeldingsresultaat voor slim naar antwerpen da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4" name="AutoShape 6" descr="Afbeeldingsresultaat voor slim naar antwerpen dat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38" name="Rechthoek 37"/>
          <p:cNvSpPr/>
          <p:nvPr/>
        </p:nvSpPr>
        <p:spPr>
          <a:xfrm>
            <a:off x="0" y="1268760"/>
            <a:ext cx="9144000" cy="523220"/>
          </a:xfrm>
          <a:prstGeom prst="rect">
            <a:avLst/>
          </a:prstGeom>
        </p:spPr>
        <p:txBody>
          <a:bodyPr wrap="square">
            <a:spAutoFit/>
          </a:bodyPr>
          <a:lstStyle/>
          <a:p>
            <a:pPr algn="ctr"/>
            <a:r>
              <a:rPr lang="nl-BE" sz="2800" dirty="0" smtClean="0">
                <a:latin typeface="Roboto"/>
              </a:rPr>
              <a:t>De spin </a:t>
            </a:r>
            <a:r>
              <a:rPr lang="nl-BE" sz="2800" dirty="0">
                <a:latin typeface="Roboto"/>
              </a:rPr>
              <a:t>in het web van de </a:t>
            </a:r>
            <a:r>
              <a:rPr lang="nl-BE" sz="2800" dirty="0" smtClean="0">
                <a:latin typeface="Roboto"/>
              </a:rPr>
              <a:t>deeleconomie</a:t>
            </a:r>
            <a:endParaRPr lang="nl-BE" sz="2800" dirty="0">
              <a:latin typeface="Roboto"/>
            </a:endParaRPr>
          </a:p>
        </p:txBody>
      </p:sp>
      <p:sp>
        <p:nvSpPr>
          <p:cNvPr id="8" name="AutoShape 2" descr="Afbeeldingsresultaat voor sharing economy networ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5" name="Rechthoek 14"/>
          <p:cNvSpPr/>
          <p:nvPr/>
        </p:nvSpPr>
        <p:spPr>
          <a:xfrm>
            <a:off x="107504" y="6453336"/>
            <a:ext cx="7776864" cy="369332"/>
          </a:xfrm>
          <a:prstGeom prst="rect">
            <a:avLst/>
          </a:prstGeom>
        </p:spPr>
        <p:txBody>
          <a:bodyPr wrap="square">
            <a:spAutoFit/>
          </a:bodyPr>
          <a:lstStyle/>
          <a:p>
            <a:r>
              <a:rPr lang="nl-BE" dirty="0" smtClean="0"/>
              <a:t>Bron: Idea Consult</a:t>
            </a:r>
            <a:endParaRPr lang="nl-BE" dirty="0"/>
          </a:p>
        </p:txBody>
      </p:sp>
      <p:pic>
        <p:nvPicPr>
          <p:cNvPr id="16" name="Picture 2" descr="Afbeeldingsresultaat voor stadslab2050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50"/>
          <a:stretch/>
        </p:blipFill>
        <p:spPr bwMode="auto">
          <a:xfrm>
            <a:off x="8244408" y="202601"/>
            <a:ext cx="712946" cy="5621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1105" y="1988840"/>
            <a:ext cx="6745271" cy="4269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714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Rechte verbindingslijn 23"/>
          <p:cNvCxnSpPr/>
          <p:nvPr/>
        </p:nvCxnSpPr>
        <p:spPr>
          <a:xfrm>
            <a:off x="-681732" y="980728"/>
            <a:ext cx="1029714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6" name="Titel 1"/>
          <p:cNvSpPr txBox="1">
            <a:spLocks/>
          </p:cNvSpPr>
          <p:nvPr/>
        </p:nvSpPr>
        <p:spPr>
          <a:xfrm>
            <a:off x="360493" y="128826"/>
            <a:ext cx="81827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sz="4000" dirty="0" smtClean="0">
                <a:solidFill>
                  <a:schemeClr val="tx1">
                    <a:lumMod val="65000"/>
                    <a:lumOff val="35000"/>
                  </a:schemeClr>
                </a:solidFill>
                <a:latin typeface="Roboto Slab" pitchFamily="2" charset="0"/>
                <a:ea typeface="Roboto Slab" pitchFamily="2" charset="0"/>
              </a:rPr>
              <a:t>Rol van de stad</a:t>
            </a:r>
            <a:endParaRPr lang="nl-BE" sz="4000" dirty="0">
              <a:solidFill>
                <a:schemeClr val="tx1">
                  <a:lumMod val="65000"/>
                  <a:lumOff val="35000"/>
                </a:schemeClr>
              </a:solidFill>
              <a:latin typeface="Roboto Slab" pitchFamily="2" charset="0"/>
              <a:ea typeface="Roboto Slab" pitchFamily="2" charset="0"/>
            </a:endParaRPr>
          </a:p>
        </p:txBody>
      </p:sp>
      <p:sp>
        <p:nvSpPr>
          <p:cNvPr id="2" name="AutoShape 2" descr="Afbeeldingsresultaat voor slim naar antwerpen da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3" name="AutoShape 4" descr="Afbeeldingsresultaat voor slim naar antwerpen da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4" name="AutoShape 6" descr="Afbeeldingsresultaat voor slim naar antwerpen dat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38" name="Rechthoek 37"/>
          <p:cNvSpPr/>
          <p:nvPr/>
        </p:nvSpPr>
        <p:spPr>
          <a:xfrm>
            <a:off x="0" y="1268760"/>
            <a:ext cx="9144000" cy="523220"/>
          </a:xfrm>
          <a:prstGeom prst="rect">
            <a:avLst/>
          </a:prstGeom>
        </p:spPr>
        <p:txBody>
          <a:bodyPr wrap="square">
            <a:spAutoFit/>
          </a:bodyPr>
          <a:lstStyle/>
          <a:p>
            <a:pPr algn="ctr"/>
            <a:r>
              <a:rPr lang="nl-BE" sz="2800" dirty="0" smtClean="0"/>
              <a:t>‘Maak afspraken </a:t>
            </a:r>
            <a:r>
              <a:rPr lang="nl-BE" sz="2800" dirty="0"/>
              <a:t>met </a:t>
            </a:r>
            <a:r>
              <a:rPr lang="nl-BE" sz="2800" dirty="0" smtClean="0"/>
              <a:t>deelinitiatieven'</a:t>
            </a:r>
          </a:p>
        </p:txBody>
      </p:sp>
      <p:pic>
        <p:nvPicPr>
          <p:cNvPr id="15370" name="Picture 10" descr="Afbeeldingsresultaat voor amsterdam sharing city"/>
          <p:cNvPicPr>
            <a:picLocks noChangeAspect="1" noChangeArrowheads="1"/>
          </p:cNvPicPr>
          <p:nvPr/>
        </p:nvPicPr>
        <p:blipFill rotWithShape="1">
          <a:blip r:embed="rId3">
            <a:extLst>
              <a:ext uri="{28A0092B-C50C-407E-A947-70E740481C1C}">
                <a14:useLocalDpi xmlns:a14="http://schemas.microsoft.com/office/drawing/2010/main" val="0"/>
              </a:ext>
            </a:extLst>
          </a:blip>
          <a:srcRect t="12642"/>
          <a:stretch/>
        </p:blipFill>
        <p:spPr bwMode="auto">
          <a:xfrm>
            <a:off x="-108520" y="2082800"/>
            <a:ext cx="9334500" cy="5624860"/>
          </a:xfrm>
          <a:prstGeom prst="rect">
            <a:avLst/>
          </a:prstGeom>
          <a:noFill/>
          <a:extLst>
            <a:ext uri="{909E8E84-426E-40DD-AFC4-6F175D3DCCD1}">
              <a14:hiddenFill xmlns:a14="http://schemas.microsoft.com/office/drawing/2010/main">
                <a:solidFill>
                  <a:srgbClr val="FFFFFF"/>
                </a:solidFill>
              </a14:hiddenFill>
            </a:ext>
          </a:extLst>
        </p:spPr>
      </p:pic>
      <p:sp>
        <p:nvSpPr>
          <p:cNvPr id="37" name="Rechthoek 36"/>
          <p:cNvSpPr/>
          <p:nvPr/>
        </p:nvSpPr>
        <p:spPr>
          <a:xfrm>
            <a:off x="107504" y="6453336"/>
            <a:ext cx="2664296" cy="369332"/>
          </a:xfrm>
          <a:prstGeom prst="rect">
            <a:avLst/>
          </a:prstGeom>
        </p:spPr>
        <p:txBody>
          <a:bodyPr wrap="square">
            <a:spAutoFit/>
          </a:bodyPr>
          <a:lstStyle/>
          <a:p>
            <a:r>
              <a:rPr lang="nl-BE" dirty="0" err="1">
                <a:solidFill>
                  <a:schemeClr val="bg1"/>
                </a:solidFill>
              </a:rPr>
              <a:t>amsterdamsharingcity</a:t>
            </a:r>
            <a:endParaRPr lang="nl-BE" dirty="0">
              <a:solidFill>
                <a:schemeClr val="bg1"/>
              </a:solidFill>
            </a:endParaRPr>
          </a:p>
        </p:txBody>
      </p:sp>
      <p:pic>
        <p:nvPicPr>
          <p:cNvPr id="39" name="Picture 2" descr="Afbeeldingsresultaat voor stadslab2050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950"/>
          <a:stretch/>
        </p:blipFill>
        <p:spPr bwMode="auto">
          <a:xfrm>
            <a:off x="8244408" y="202601"/>
            <a:ext cx="712946" cy="56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111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Rechte verbindingslijn 23"/>
          <p:cNvCxnSpPr/>
          <p:nvPr/>
        </p:nvCxnSpPr>
        <p:spPr>
          <a:xfrm>
            <a:off x="-681732" y="980728"/>
            <a:ext cx="1029714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6" name="Titel 1"/>
          <p:cNvSpPr txBox="1">
            <a:spLocks/>
          </p:cNvSpPr>
          <p:nvPr/>
        </p:nvSpPr>
        <p:spPr>
          <a:xfrm>
            <a:off x="360493" y="128826"/>
            <a:ext cx="81827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sz="4000" dirty="0" smtClean="0">
                <a:solidFill>
                  <a:schemeClr val="tx1">
                    <a:lumMod val="65000"/>
                    <a:lumOff val="35000"/>
                  </a:schemeClr>
                </a:solidFill>
                <a:latin typeface="Roboto Slab" pitchFamily="2" charset="0"/>
                <a:ea typeface="Roboto Slab" pitchFamily="2" charset="0"/>
              </a:rPr>
              <a:t>Rol van de stad</a:t>
            </a:r>
            <a:endParaRPr lang="nl-BE" sz="4000" dirty="0">
              <a:solidFill>
                <a:schemeClr val="tx1">
                  <a:lumMod val="65000"/>
                  <a:lumOff val="35000"/>
                </a:schemeClr>
              </a:solidFill>
              <a:latin typeface="Roboto Slab" pitchFamily="2" charset="0"/>
              <a:ea typeface="Roboto Slab" pitchFamily="2" charset="0"/>
            </a:endParaRPr>
          </a:p>
        </p:txBody>
      </p:sp>
      <p:sp>
        <p:nvSpPr>
          <p:cNvPr id="2" name="AutoShape 2" descr="Afbeeldingsresultaat voor slim naar antwerpen da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3" name="AutoShape 4" descr="Afbeeldingsresultaat voor slim naar antwerpen da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4" name="AutoShape 6" descr="Afbeeldingsresultaat voor slim naar antwerpen dat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37" name="Rechthoek 36"/>
          <p:cNvSpPr/>
          <p:nvPr/>
        </p:nvSpPr>
        <p:spPr>
          <a:xfrm>
            <a:off x="35496" y="6468452"/>
            <a:ext cx="4526905" cy="369332"/>
          </a:xfrm>
          <a:prstGeom prst="rect">
            <a:avLst/>
          </a:prstGeom>
        </p:spPr>
        <p:txBody>
          <a:bodyPr wrap="square">
            <a:spAutoFit/>
          </a:bodyPr>
          <a:lstStyle/>
          <a:p>
            <a:r>
              <a:rPr lang="nl-BE" dirty="0" smtClean="0">
                <a:solidFill>
                  <a:schemeClr val="bg1"/>
                </a:solidFill>
              </a:rPr>
              <a:t>Martijn </a:t>
            </a:r>
            <a:r>
              <a:rPr lang="nl-BE" dirty="0" err="1" smtClean="0">
                <a:solidFill>
                  <a:schemeClr val="bg1"/>
                </a:solidFill>
              </a:rPr>
              <a:t>Arets</a:t>
            </a:r>
            <a:endParaRPr lang="nl-BE" dirty="0">
              <a:solidFill>
                <a:schemeClr val="bg1"/>
              </a:solidFill>
            </a:endParaRPr>
          </a:p>
        </p:txBody>
      </p:sp>
      <p:pic>
        <p:nvPicPr>
          <p:cNvPr id="11" name="Picture 8" descr="Afbeeldingsresultaat voor antwerpen deelt wagens cambio"/>
          <p:cNvPicPr>
            <a:picLocks noChangeAspect="1" noChangeArrowheads="1"/>
          </p:cNvPicPr>
          <p:nvPr/>
        </p:nvPicPr>
        <p:blipFill rotWithShape="1">
          <a:blip r:embed="rId3">
            <a:extLst>
              <a:ext uri="{28A0092B-C50C-407E-A947-70E740481C1C}">
                <a14:useLocalDpi xmlns:a14="http://schemas.microsoft.com/office/drawing/2010/main" val="0"/>
              </a:ext>
            </a:extLst>
          </a:blip>
          <a:srcRect l="24049" t="21608"/>
          <a:stretch/>
        </p:blipFill>
        <p:spPr bwMode="auto">
          <a:xfrm>
            <a:off x="-108520" y="2083011"/>
            <a:ext cx="9252520" cy="4774989"/>
          </a:xfrm>
          <a:prstGeom prst="rect">
            <a:avLst/>
          </a:prstGeom>
          <a:noFill/>
          <a:extLst>
            <a:ext uri="{909E8E84-426E-40DD-AFC4-6F175D3DCCD1}">
              <a14:hiddenFill xmlns:a14="http://schemas.microsoft.com/office/drawing/2010/main">
                <a:solidFill>
                  <a:srgbClr val="FFFFFF"/>
                </a:solidFill>
              </a14:hiddenFill>
            </a:ext>
          </a:extLst>
        </p:spPr>
      </p:pic>
      <p:sp>
        <p:nvSpPr>
          <p:cNvPr id="12" name="Rechthoek 11"/>
          <p:cNvSpPr/>
          <p:nvPr/>
        </p:nvSpPr>
        <p:spPr>
          <a:xfrm>
            <a:off x="0" y="1268760"/>
            <a:ext cx="9144000" cy="523220"/>
          </a:xfrm>
          <a:prstGeom prst="rect">
            <a:avLst/>
          </a:prstGeom>
        </p:spPr>
        <p:txBody>
          <a:bodyPr wrap="square">
            <a:spAutoFit/>
          </a:bodyPr>
          <a:lstStyle/>
          <a:p>
            <a:pPr algn="ctr"/>
            <a:r>
              <a:rPr lang="nl-BE" sz="2800" dirty="0" smtClean="0"/>
              <a:t>Stimuleer de nodige </a:t>
            </a:r>
            <a:r>
              <a:rPr lang="nl-BE" sz="2800" dirty="0" err="1" smtClean="0"/>
              <a:t>mindshift</a:t>
            </a:r>
            <a:r>
              <a:rPr lang="nl-BE" sz="2800" dirty="0" smtClean="0"/>
              <a:t> (ook intern)</a:t>
            </a:r>
            <a:endParaRPr lang="nl-BE" sz="2800" dirty="0" smtClean="0"/>
          </a:p>
        </p:txBody>
      </p:sp>
      <p:pic>
        <p:nvPicPr>
          <p:cNvPr id="13" name="Picture 2" descr="Afbeeldingsresultaat voor stadslab2050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950"/>
          <a:stretch/>
        </p:blipFill>
        <p:spPr bwMode="auto">
          <a:xfrm>
            <a:off x="8244408" y="202601"/>
            <a:ext cx="712946" cy="56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352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hoek 19"/>
          <p:cNvSpPr/>
          <p:nvPr/>
        </p:nvSpPr>
        <p:spPr>
          <a:xfrm>
            <a:off x="651878" y="1916832"/>
            <a:ext cx="7808553" cy="369332"/>
          </a:xfrm>
          <a:prstGeom prst="rect">
            <a:avLst/>
          </a:prstGeom>
        </p:spPr>
        <p:txBody>
          <a:bodyPr wrap="square">
            <a:spAutoFit/>
          </a:bodyPr>
          <a:lstStyle/>
          <a:p>
            <a:endParaRPr lang="nl-BE" dirty="0">
              <a:latin typeface="Roboto"/>
            </a:endParaRPr>
          </a:p>
        </p:txBody>
      </p:sp>
      <p:sp>
        <p:nvSpPr>
          <p:cNvPr id="14" name="Titel 1"/>
          <p:cNvSpPr txBox="1">
            <a:spLocks/>
          </p:cNvSpPr>
          <p:nvPr/>
        </p:nvSpPr>
        <p:spPr>
          <a:xfrm>
            <a:off x="360493" y="77723"/>
            <a:ext cx="8182776" cy="830997"/>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sz="4800" dirty="0" smtClean="0">
                <a:solidFill>
                  <a:schemeClr val="tx1">
                    <a:lumMod val="65000"/>
                    <a:lumOff val="35000"/>
                  </a:schemeClr>
                </a:solidFill>
                <a:latin typeface="Roboto Slab" pitchFamily="2" charset="0"/>
                <a:ea typeface="Roboto Slab" pitchFamily="2" charset="0"/>
                <a:cs typeface="+mn-cs"/>
              </a:rPr>
              <a:t>Lectuur</a:t>
            </a:r>
            <a:endParaRPr lang="nl-BE" sz="4800" dirty="0">
              <a:solidFill>
                <a:schemeClr val="tx1">
                  <a:lumMod val="65000"/>
                  <a:lumOff val="35000"/>
                </a:schemeClr>
              </a:solidFill>
              <a:latin typeface="Roboto Slab" pitchFamily="2" charset="0"/>
              <a:ea typeface="Roboto Slab" pitchFamily="2" charset="0"/>
              <a:cs typeface="+mn-cs"/>
            </a:endParaRPr>
          </a:p>
        </p:txBody>
      </p:sp>
      <p:cxnSp>
        <p:nvCxnSpPr>
          <p:cNvPr id="15" name="Rechte verbindingslijn 14"/>
          <p:cNvCxnSpPr/>
          <p:nvPr/>
        </p:nvCxnSpPr>
        <p:spPr>
          <a:xfrm>
            <a:off x="-681732" y="980728"/>
            <a:ext cx="1029714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hthoek 6"/>
          <p:cNvSpPr/>
          <p:nvPr/>
        </p:nvSpPr>
        <p:spPr>
          <a:xfrm>
            <a:off x="467544" y="1340768"/>
            <a:ext cx="8384618" cy="5078313"/>
          </a:xfrm>
          <a:prstGeom prst="rect">
            <a:avLst/>
          </a:prstGeom>
        </p:spPr>
        <p:txBody>
          <a:bodyPr wrap="square">
            <a:spAutoFit/>
          </a:bodyPr>
          <a:lstStyle/>
          <a:p>
            <a:pPr marL="285750" indent="-285750">
              <a:buFont typeface="Arial" panose="020B0604020202020204" pitchFamily="34" charset="0"/>
              <a:buChar char="•"/>
            </a:pPr>
            <a:r>
              <a:rPr lang="en-US" dirty="0" smtClean="0"/>
              <a:t>The </a:t>
            </a:r>
            <a:r>
              <a:rPr lang="en-US" dirty="0"/>
              <a:t>Sharing Movement in its Maturity - towards a ‘Disruptive Normality</a:t>
            </a:r>
            <a:r>
              <a:rPr lang="en-US" dirty="0" smtClean="0"/>
              <a:t>’, </a:t>
            </a:r>
            <a:r>
              <a:rPr lang="nl-BE" dirty="0" err="1" smtClean="0"/>
              <a:t>Ouishare</a:t>
            </a:r>
            <a:endParaRPr lang="nl-BE" dirty="0" smtClean="0"/>
          </a:p>
          <a:p>
            <a:r>
              <a:rPr lang="nl-BE" dirty="0">
                <a:hlinkClick r:id="rId3"/>
              </a:rPr>
              <a:t>https://www.ouishare.net/article/the-sharing-movement-in-its-maturity-towards-a-disruptive-normality</a:t>
            </a:r>
            <a:endParaRPr lang="nl-BE" dirty="0" smtClean="0"/>
          </a:p>
          <a:p>
            <a:pPr marL="285750" indent="-285750">
              <a:buFont typeface="Arial" panose="020B0604020202020204" pitchFamily="34" charset="0"/>
              <a:buChar char="•"/>
            </a:pPr>
            <a:r>
              <a:rPr lang="nl-BE" dirty="0"/>
              <a:t>De Vlaamse deeleconomie in kaart </a:t>
            </a:r>
            <a:r>
              <a:rPr lang="nl-BE" dirty="0" smtClean="0"/>
              <a:t>gebracht, Idea Consult</a:t>
            </a:r>
          </a:p>
          <a:p>
            <a:r>
              <a:rPr lang="nl-BE" dirty="0">
                <a:hlinkClick r:id="rId4"/>
              </a:rPr>
              <a:t>https://www.werk.be/sites/default/files/rapporten/eindrapport_viona_deeleconomie_idea_consult_30_09_2017_0.pdf</a:t>
            </a:r>
            <a:endParaRPr lang="nl-BE" dirty="0" smtClean="0"/>
          </a:p>
          <a:p>
            <a:pPr marL="285750" indent="-285750">
              <a:buFont typeface="Arial" panose="020B0604020202020204" pitchFamily="34" charset="0"/>
              <a:buChar char="•"/>
            </a:pPr>
            <a:r>
              <a:rPr lang="nl-BE" dirty="0" smtClean="0"/>
              <a:t>Eerlijk delen, </a:t>
            </a:r>
            <a:r>
              <a:rPr lang="nl-BE" dirty="0" err="1" smtClean="0"/>
              <a:t>Rathenau</a:t>
            </a:r>
            <a:r>
              <a:rPr lang="nl-BE" dirty="0" smtClean="0"/>
              <a:t> Instituut</a:t>
            </a:r>
          </a:p>
          <a:p>
            <a:r>
              <a:rPr lang="nl-BE" dirty="0">
                <a:hlinkClick r:id="rId5"/>
              </a:rPr>
              <a:t>https://www.rathenau.nl/sites/default/files/Rapport%20Eerlijk%20delen%20-%20Rathenau%20Instituut%202017%20---.</a:t>
            </a:r>
            <a:r>
              <a:rPr lang="nl-BE" dirty="0" smtClean="0">
                <a:hlinkClick r:id="rId5"/>
              </a:rPr>
              <a:t>pdf</a:t>
            </a:r>
            <a:endParaRPr lang="nl-BE" dirty="0" smtClean="0"/>
          </a:p>
          <a:p>
            <a:pPr marL="285750" indent="-285750">
              <a:buFont typeface="Arial" panose="020B0604020202020204" pitchFamily="34" charset="0"/>
              <a:buChar char="•"/>
            </a:pPr>
            <a:r>
              <a:rPr lang="nl-BE" dirty="0" smtClean="0"/>
              <a:t>Making sense of </a:t>
            </a:r>
            <a:r>
              <a:rPr lang="nl-BE" dirty="0" err="1" smtClean="0"/>
              <a:t>the</a:t>
            </a:r>
            <a:r>
              <a:rPr lang="nl-BE" dirty="0" smtClean="0"/>
              <a:t> UK </a:t>
            </a:r>
            <a:r>
              <a:rPr lang="nl-BE" dirty="0" err="1" smtClean="0"/>
              <a:t>collaborative</a:t>
            </a:r>
            <a:r>
              <a:rPr lang="nl-BE" dirty="0" smtClean="0"/>
              <a:t> </a:t>
            </a:r>
            <a:r>
              <a:rPr lang="nl-BE" dirty="0" err="1" smtClean="0"/>
              <a:t>economy</a:t>
            </a:r>
            <a:r>
              <a:rPr lang="nl-BE" dirty="0" smtClean="0"/>
              <a:t>, </a:t>
            </a:r>
            <a:r>
              <a:rPr lang="nl-BE" dirty="0" err="1" smtClean="0"/>
              <a:t>Nesta</a:t>
            </a:r>
            <a:endParaRPr lang="nl-BE" dirty="0" smtClean="0"/>
          </a:p>
          <a:p>
            <a:r>
              <a:rPr lang="nl-BE" dirty="0">
                <a:hlinkClick r:id="rId6"/>
              </a:rPr>
              <a:t>https://</a:t>
            </a:r>
            <a:r>
              <a:rPr lang="nl-BE" dirty="0" smtClean="0">
                <a:hlinkClick r:id="rId6"/>
              </a:rPr>
              <a:t>media.nesta.org.uk/documents/making_sense_of_the_uk_collaborative_economy_14.pdf</a:t>
            </a:r>
            <a:endParaRPr lang="en-US" dirty="0" smtClean="0"/>
          </a:p>
          <a:p>
            <a:pPr marL="285750" indent="-285750">
              <a:buFont typeface="Arial" panose="020B0604020202020204" pitchFamily="34" charset="0"/>
              <a:buChar char="•"/>
            </a:pPr>
            <a:r>
              <a:rPr lang="en-US" dirty="0" smtClean="0"/>
              <a:t>Putting </a:t>
            </a:r>
            <a:r>
              <a:rPr lang="en-US" dirty="0"/>
              <a:t>the sharing economy into </a:t>
            </a:r>
            <a:r>
              <a:rPr lang="en-US" dirty="0" smtClean="0"/>
              <a:t>perspective, </a:t>
            </a:r>
            <a:r>
              <a:rPr lang="en-US" dirty="0" err="1" smtClean="0"/>
              <a:t>KoenFrenke</a:t>
            </a:r>
            <a:r>
              <a:rPr lang="en-US" dirty="0" smtClean="0"/>
              <a:t>, </a:t>
            </a:r>
            <a:r>
              <a:rPr lang="en-US" dirty="0" err="1" smtClean="0"/>
              <a:t>JulietSchor</a:t>
            </a:r>
            <a:r>
              <a:rPr lang="en-US" dirty="0" smtClean="0"/>
              <a:t> </a:t>
            </a:r>
          </a:p>
          <a:p>
            <a:r>
              <a:rPr lang="nl-BE" dirty="0">
                <a:hlinkClick r:id="rId7"/>
              </a:rPr>
              <a:t>https://</a:t>
            </a:r>
            <a:r>
              <a:rPr lang="nl-BE" dirty="0" smtClean="0">
                <a:hlinkClick r:id="rId7"/>
              </a:rPr>
              <a:t>www.sciencedirect.com/science/article/pii/S2210422417300114</a:t>
            </a:r>
            <a:endParaRPr lang="nl-BE" dirty="0" smtClean="0"/>
          </a:p>
          <a:p>
            <a:pPr marL="285750" indent="-285750">
              <a:buFont typeface="Arial" panose="020B0604020202020204" pitchFamily="34" charset="0"/>
              <a:buChar char="•"/>
            </a:pPr>
            <a:r>
              <a:rPr lang="en-US" dirty="0"/>
              <a:t>Debating the Sharing </a:t>
            </a:r>
            <a:r>
              <a:rPr lang="en-US" dirty="0" smtClean="0"/>
              <a:t>Economy, Juliet </a:t>
            </a:r>
            <a:r>
              <a:rPr lang="en-US" dirty="0" err="1" smtClean="0"/>
              <a:t>Schor</a:t>
            </a:r>
            <a:endParaRPr lang="en-US" dirty="0" smtClean="0"/>
          </a:p>
          <a:p>
            <a:r>
              <a:rPr lang="nl-BE" dirty="0">
                <a:hlinkClick r:id="rId8"/>
              </a:rPr>
              <a:t>https://</a:t>
            </a:r>
            <a:r>
              <a:rPr lang="nl-BE" dirty="0" smtClean="0">
                <a:hlinkClick r:id="rId8"/>
              </a:rPr>
              <a:t>greattransition.org/publication/debating-the-sharing-economy#endnote_10</a:t>
            </a:r>
            <a:endParaRPr lang="en-US" dirty="0" smtClean="0"/>
          </a:p>
          <a:p>
            <a:pPr marL="285750" indent="-285750">
              <a:buFont typeface="Arial" panose="020B0604020202020204" pitchFamily="34" charset="0"/>
              <a:buChar char="•"/>
            </a:pPr>
            <a:r>
              <a:rPr lang="en-US" dirty="0" err="1" smtClean="0"/>
              <a:t>Artikels</a:t>
            </a:r>
            <a:r>
              <a:rPr lang="en-US" dirty="0" smtClean="0"/>
              <a:t> Stadslab2050</a:t>
            </a:r>
            <a:endParaRPr lang="nl-BE" dirty="0" smtClean="0"/>
          </a:p>
          <a:p>
            <a:r>
              <a:rPr lang="nl-BE" dirty="0" smtClean="0">
                <a:hlinkClick r:id="rId9"/>
              </a:rPr>
              <a:t>https</a:t>
            </a:r>
            <a:r>
              <a:rPr lang="nl-BE" dirty="0">
                <a:hlinkClick r:id="rId9"/>
              </a:rPr>
              <a:t>://</a:t>
            </a:r>
            <a:r>
              <a:rPr lang="nl-BE" dirty="0" smtClean="0">
                <a:hlinkClick r:id="rId9"/>
              </a:rPr>
              <a:t>stadslab2050.be/deeleconomie/wanneer-deeleconomie-duurzaam</a:t>
            </a:r>
            <a:endParaRPr lang="nl-BE" dirty="0" smtClean="0"/>
          </a:p>
        </p:txBody>
      </p:sp>
      <p:pic>
        <p:nvPicPr>
          <p:cNvPr id="8" name="Picture 2" descr="Afbeeldingsresultaat voor stadslab2050 logo"/>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8950"/>
          <a:stretch/>
        </p:blipFill>
        <p:spPr bwMode="auto">
          <a:xfrm>
            <a:off x="8244408" y="202601"/>
            <a:ext cx="712946" cy="56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736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sted-image.pdf"/>
          <p:cNvPicPr>
            <a:picLocks noChangeAspect="1"/>
          </p:cNvPicPr>
          <p:nvPr/>
        </p:nvPicPr>
        <p:blipFill>
          <a:blip r:embed="rId3">
            <a:extLst/>
          </a:blip>
          <a:stretch>
            <a:fillRect/>
          </a:stretch>
        </p:blipFill>
        <p:spPr>
          <a:xfrm>
            <a:off x="8209878" y="5928266"/>
            <a:ext cx="955134" cy="955134"/>
          </a:xfrm>
          <a:prstGeom prst="rect">
            <a:avLst/>
          </a:prstGeom>
          <a:ln w="12700">
            <a:miter lim="400000"/>
          </a:ln>
        </p:spPr>
      </p:pic>
      <p:pic>
        <p:nvPicPr>
          <p:cNvPr id="2" name="Picture 2" descr="Q:\SW\02_14_EMA\02_14_02_Beleid\02_Partners\Forum_Stadslab2050\04_Communicatie\1_Beeldmateriaal\00_Algemeen\CC-BY_RainyDays_TomDavidson_Flickr.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 y="-144463"/>
            <a:ext cx="9144000" cy="6103442"/>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118804" y="6093296"/>
            <a:ext cx="7184949" cy="680473"/>
          </a:xfrm>
          <a:prstGeom prst="rect">
            <a:avLst/>
          </a:prstGeom>
        </p:spPr>
        <p:txBody>
          <a:bodyPr wrap="square" lIns="64291" tIns="32146" rIns="64291" bIns="32146">
            <a:spAutoFit/>
          </a:bodyPr>
          <a:lstStyle/>
          <a:p>
            <a:pPr defTabSz="457200"/>
            <a:r>
              <a:rPr lang="nl-BE" sz="2000" dirty="0" smtClean="0">
                <a:solidFill>
                  <a:schemeClr val="tx1">
                    <a:lumMod val="65000"/>
                    <a:lumOff val="35000"/>
                  </a:schemeClr>
                </a:solidFill>
                <a:latin typeface="Roboto"/>
                <a:hlinkClick r:id="rId5"/>
              </a:rPr>
              <a:t>www.stadslab2050.be</a:t>
            </a:r>
            <a:r>
              <a:rPr lang="nl-BE" sz="2000" dirty="0">
                <a:solidFill>
                  <a:schemeClr val="tx1">
                    <a:lumMod val="65000"/>
                    <a:lumOff val="35000"/>
                  </a:schemeClr>
                </a:solidFill>
                <a:latin typeface="Roboto"/>
              </a:rPr>
              <a:t> </a:t>
            </a:r>
            <a:endParaRPr lang="nl-BE" sz="2000" dirty="0" smtClean="0">
              <a:solidFill>
                <a:schemeClr val="tx1">
                  <a:lumMod val="65000"/>
                  <a:lumOff val="35000"/>
                </a:schemeClr>
              </a:solidFill>
              <a:latin typeface="Roboto"/>
            </a:endParaRPr>
          </a:p>
          <a:p>
            <a:pPr defTabSz="457200"/>
            <a:r>
              <a:rPr lang="nl-BE" sz="2000" dirty="0" smtClean="0">
                <a:solidFill>
                  <a:schemeClr val="tx1">
                    <a:lumMod val="65000"/>
                    <a:lumOff val="35000"/>
                  </a:schemeClr>
                </a:solidFill>
                <a:latin typeface="Roboto"/>
              </a:rPr>
              <a:t>Luk.Lafosse@antwerpen.be</a:t>
            </a:r>
            <a:endParaRPr lang="nl-BE" sz="2000" dirty="0">
              <a:solidFill>
                <a:schemeClr val="tx1">
                  <a:lumMod val="65000"/>
                  <a:lumOff val="35000"/>
                </a:schemeClr>
              </a:solidFill>
              <a:latin typeface="Roboto"/>
            </a:endParaRPr>
          </a:p>
        </p:txBody>
      </p:sp>
      <p:sp>
        <p:nvSpPr>
          <p:cNvPr id="3" name="AutoShape 4" descr="Afbeeldingsresultaat voor antwerp management school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nl-BE">
              <a:solidFill>
                <a:srgbClr val="222525"/>
              </a:solidFill>
            </a:endParaRPr>
          </a:p>
        </p:txBody>
      </p:sp>
      <p:sp>
        <p:nvSpPr>
          <p:cNvPr id="4" name="AutoShape 6" descr="Afbeeldingsresultaat voor antwerp management school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nl-BE">
              <a:solidFill>
                <a:srgbClr val="222525"/>
              </a:solidFill>
            </a:endParaRPr>
          </a:p>
        </p:txBody>
      </p:sp>
      <p:sp>
        <p:nvSpPr>
          <p:cNvPr id="5" name="Tekstvak 4"/>
          <p:cNvSpPr txBox="1"/>
          <p:nvPr/>
        </p:nvSpPr>
        <p:spPr>
          <a:xfrm>
            <a:off x="7668344" y="5641168"/>
            <a:ext cx="1597739" cy="253916"/>
          </a:xfrm>
          <a:prstGeom prst="rect">
            <a:avLst/>
          </a:prstGeom>
          <a:noFill/>
        </p:spPr>
        <p:txBody>
          <a:bodyPr wrap="square" rtlCol="0">
            <a:spAutoFit/>
          </a:bodyPr>
          <a:lstStyle/>
          <a:p>
            <a:pPr defTabSz="457200"/>
            <a:r>
              <a:rPr lang="nl-BE" sz="1050" dirty="0" smtClean="0">
                <a:solidFill>
                  <a:schemeClr val="bg1"/>
                </a:solidFill>
              </a:rPr>
              <a:t>Foto:  cc Tom Davidson</a:t>
            </a:r>
            <a:endParaRPr lang="nl-BE" sz="1050" dirty="0">
              <a:solidFill>
                <a:schemeClr val="bg1"/>
              </a:solidFill>
            </a:endParaRPr>
          </a:p>
        </p:txBody>
      </p:sp>
      <p:pic>
        <p:nvPicPr>
          <p:cNvPr id="2052" name="Picture 4" descr="Q:\SW\02_14_EMA\02_14_02_Beleid\02_Partners\Forum_Stadslab2050\04_Communicatie\0_huisstijl\Stadslab_LOGO+vlakjes\Stadslab_Vlakje\Stadslab_vlakje_outline\Stadslab_vlakje_outline_Png\Stadslab_vlakje_outline_middengrij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528" y="460538"/>
            <a:ext cx="3963815" cy="396381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Q:\SW\02_14_EMA\02_14_02_Beleid\02_Partners\Forum_Stadslab2050\04_Communicatie\0_huisstijl\Stadslab_LOGO+vlakjes\Stadslab_Vlakje\Stadslab_vlakje_outline\Stadslab_vlakje_outline_Png\Stadslab_vlakje_outline_gee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3586" y="2809865"/>
            <a:ext cx="2736304"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7075" y="908720"/>
            <a:ext cx="3013355" cy="1368152"/>
          </a:xfrm>
          <a:prstGeom prst="rect">
            <a:avLst/>
          </a:prstGeom>
        </p:spPr>
      </p:pic>
      <p:cxnSp>
        <p:nvCxnSpPr>
          <p:cNvPr id="12" name="Rechte verbindingslijn 11"/>
          <p:cNvCxnSpPr/>
          <p:nvPr/>
        </p:nvCxnSpPr>
        <p:spPr>
          <a:xfrm>
            <a:off x="-612576" y="5949280"/>
            <a:ext cx="1029714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189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2489" y="692696"/>
            <a:ext cx="8182776" cy="830997"/>
          </a:xfrm>
          <a:noFill/>
        </p:spPr>
        <p:txBody>
          <a:bodyPr wrap="square" rtlCol="0">
            <a:spAutoFit/>
          </a:bodyPr>
          <a:lstStyle/>
          <a:p>
            <a:pPr algn="l"/>
            <a:r>
              <a:rPr lang="nl-BE" sz="4800" dirty="0" smtClean="0">
                <a:solidFill>
                  <a:schemeClr val="tx1">
                    <a:lumMod val="65000"/>
                    <a:lumOff val="35000"/>
                  </a:schemeClr>
                </a:solidFill>
                <a:latin typeface="Roboto Slab" pitchFamily="2" charset="0"/>
                <a:ea typeface="Roboto Slab" pitchFamily="2" charset="0"/>
                <a:cs typeface="+mn-cs"/>
              </a:rPr>
              <a:t>Een </a:t>
            </a:r>
            <a:r>
              <a:rPr lang="nl-BE" sz="4800" dirty="0">
                <a:solidFill>
                  <a:schemeClr val="tx1">
                    <a:lumMod val="65000"/>
                    <a:lumOff val="35000"/>
                  </a:schemeClr>
                </a:solidFill>
                <a:latin typeface="Roboto Slab" pitchFamily="2" charset="0"/>
                <a:ea typeface="Roboto Slab" pitchFamily="2" charset="0"/>
                <a:cs typeface="+mn-cs"/>
              </a:rPr>
              <a:t>stedelijk </a:t>
            </a:r>
            <a:r>
              <a:rPr lang="nl-BE" sz="4800" dirty="0" smtClean="0">
                <a:solidFill>
                  <a:schemeClr val="tx1">
                    <a:lumMod val="65000"/>
                    <a:lumOff val="35000"/>
                  </a:schemeClr>
                </a:solidFill>
                <a:latin typeface="Roboto Slab" pitchFamily="2" charset="0"/>
                <a:ea typeface="Roboto Slab" pitchFamily="2" charset="0"/>
                <a:cs typeface="+mn-cs"/>
              </a:rPr>
              <a:t>labo</a:t>
            </a:r>
            <a:endParaRPr lang="nl-BE" sz="4800" dirty="0">
              <a:solidFill>
                <a:schemeClr val="tx1">
                  <a:lumMod val="65000"/>
                  <a:lumOff val="35000"/>
                </a:schemeClr>
              </a:solidFill>
              <a:latin typeface="Roboto Slab" pitchFamily="2" charset="0"/>
              <a:ea typeface="Roboto Slab" pitchFamily="2" charset="0"/>
              <a:cs typeface="+mn-cs"/>
            </a:endParaRPr>
          </a:p>
        </p:txBody>
      </p:sp>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l="11257"/>
          <a:stretch/>
        </p:blipFill>
        <p:spPr>
          <a:xfrm>
            <a:off x="0" y="3551691"/>
            <a:ext cx="9210878" cy="3405701"/>
          </a:xfrm>
          <a:prstGeom prst="rect">
            <a:avLst/>
          </a:prstGeom>
        </p:spPr>
      </p:pic>
      <p:sp>
        <p:nvSpPr>
          <p:cNvPr id="6" name="Tekstvak 5"/>
          <p:cNvSpPr txBox="1">
            <a:spLocks noChangeAspect="1"/>
          </p:cNvSpPr>
          <p:nvPr/>
        </p:nvSpPr>
        <p:spPr>
          <a:xfrm>
            <a:off x="6660232" y="4581128"/>
            <a:ext cx="1769982" cy="287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580409" hangingPunct="0"/>
            <a:r>
              <a:rPr lang="nl-BE" sz="1400" dirty="0" smtClean="0">
                <a:solidFill>
                  <a:schemeClr val="bg1"/>
                </a:solidFill>
                <a:latin typeface="Roboto Black" pitchFamily="2" charset="0"/>
                <a:ea typeface="Roboto Black" pitchFamily="2" charset="0"/>
              </a:rPr>
              <a:t>Circulaire Economie</a:t>
            </a:r>
            <a:endParaRPr lang="nl-BE" sz="1400" dirty="0">
              <a:solidFill>
                <a:schemeClr val="bg1"/>
              </a:solidFill>
              <a:latin typeface="Roboto Black" pitchFamily="2" charset="0"/>
              <a:ea typeface="Roboto Black" pitchFamily="2" charset="0"/>
              <a:sym typeface="Helvetica Light"/>
            </a:endParaRPr>
          </a:p>
        </p:txBody>
      </p:sp>
      <p:sp>
        <p:nvSpPr>
          <p:cNvPr id="7" name="Tekstvak 6"/>
          <p:cNvSpPr txBox="1">
            <a:spLocks noChangeAspect="1"/>
          </p:cNvSpPr>
          <p:nvPr/>
        </p:nvSpPr>
        <p:spPr>
          <a:xfrm>
            <a:off x="-728584" y="3789497"/>
            <a:ext cx="2780304" cy="287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580409" hangingPunct="0"/>
            <a:r>
              <a:rPr lang="nl-BE" sz="1400" dirty="0" smtClean="0">
                <a:solidFill>
                  <a:schemeClr val="bg1"/>
                </a:solidFill>
                <a:latin typeface="Roboto Black" pitchFamily="2" charset="0"/>
                <a:ea typeface="Roboto Black" pitchFamily="2" charset="0"/>
                <a:sym typeface="Helvetica Light"/>
              </a:rPr>
              <a:t>Luchtkwaliteit</a:t>
            </a:r>
            <a:endParaRPr lang="nl-BE" sz="1400" dirty="0">
              <a:solidFill>
                <a:schemeClr val="bg1"/>
              </a:solidFill>
              <a:latin typeface="Roboto Black" pitchFamily="2" charset="0"/>
              <a:ea typeface="Roboto Black" pitchFamily="2" charset="0"/>
              <a:sym typeface="Helvetica Light"/>
            </a:endParaRPr>
          </a:p>
        </p:txBody>
      </p:sp>
      <p:cxnSp>
        <p:nvCxnSpPr>
          <p:cNvPr id="8" name="Rechte verbindingslijn 7"/>
          <p:cNvCxnSpPr>
            <a:cxnSpLocks noChangeAspect="1"/>
          </p:cNvCxnSpPr>
          <p:nvPr/>
        </p:nvCxnSpPr>
        <p:spPr>
          <a:xfrm flipV="1">
            <a:off x="7040435" y="4916559"/>
            <a:ext cx="0" cy="1850035"/>
          </a:xfrm>
          <a:prstGeom prst="line">
            <a:avLst/>
          </a:prstGeom>
          <a:noFill/>
          <a:ln w="19050" cap="flat">
            <a:solidFill>
              <a:srgbClr val="F5EB00"/>
            </a:solidFill>
            <a:prstDash val="solid"/>
            <a:miter lim="400000"/>
          </a:ln>
          <a:effectLst/>
          <a:sp3d/>
        </p:spPr>
        <p:style>
          <a:lnRef idx="0">
            <a:scrgbClr r="0" g="0" b="0"/>
          </a:lnRef>
          <a:fillRef idx="0">
            <a:scrgbClr r="0" g="0" b="0"/>
          </a:fillRef>
          <a:effectRef idx="0">
            <a:scrgbClr r="0" g="0" b="0"/>
          </a:effectRef>
          <a:fontRef idx="none"/>
        </p:style>
      </p:cxnSp>
      <p:sp>
        <p:nvSpPr>
          <p:cNvPr id="9" name="Tekstvak 8"/>
          <p:cNvSpPr txBox="1">
            <a:spLocks noChangeAspect="1"/>
          </p:cNvSpPr>
          <p:nvPr/>
        </p:nvSpPr>
        <p:spPr>
          <a:xfrm>
            <a:off x="1875870" y="4275328"/>
            <a:ext cx="2780304" cy="287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580409" hangingPunct="0"/>
            <a:r>
              <a:rPr lang="nl-BE" sz="1400" dirty="0" smtClean="0">
                <a:solidFill>
                  <a:schemeClr val="bg1"/>
                </a:solidFill>
                <a:latin typeface="Roboto Black" pitchFamily="2" charset="0"/>
                <a:ea typeface="Roboto Black" pitchFamily="2" charset="0"/>
                <a:sym typeface="Helvetica Light"/>
              </a:rPr>
              <a:t>Klimaatverandering</a:t>
            </a:r>
            <a:endParaRPr lang="nl-BE" sz="1400" dirty="0">
              <a:solidFill>
                <a:schemeClr val="bg1"/>
              </a:solidFill>
              <a:latin typeface="Roboto Black" pitchFamily="2" charset="0"/>
              <a:ea typeface="Roboto Black" pitchFamily="2" charset="0"/>
              <a:sym typeface="Helvetica Light"/>
            </a:endParaRPr>
          </a:p>
        </p:txBody>
      </p:sp>
      <p:cxnSp>
        <p:nvCxnSpPr>
          <p:cNvPr id="10" name="Rechte verbindingslijn 9"/>
          <p:cNvCxnSpPr>
            <a:cxnSpLocks noChangeAspect="1"/>
          </p:cNvCxnSpPr>
          <p:nvPr/>
        </p:nvCxnSpPr>
        <p:spPr>
          <a:xfrm flipV="1">
            <a:off x="3399348" y="4562903"/>
            <a:ext cx="0" cy="1149107"/>
          </a:xfrm>
          <a:prstGeom prst="line">
            <a:avLst/>
          </a:prstGeom>
          <a:noFill/>
          <a:ln w="19050" cap="flat">
            <a:solidFill>
              <a:srgbClr val="F5EB00"/>
            </a:solidFill>
            <a:prstDash val="solid"/>
            <a:miter lim="400000"/>
          </a:ln>
          <a:effectLst/>
          <a:sp3d/>
        </p:spPr>
        <p:style>
          <a:lnRef idx="0">
            <a:scrgbClr r="0" g="0" b="0"/>
          </a:lnRef>
          <a:fillRef idx="0">
            <a:scrgbClr r="0" g="0" b="0"/>
          </a:fillRef>
          <a:effectRef idx="0">
            <a:scrgbClr r="0" g="0" b="0"/>
          </a:effectRef>
          <a:fontRef idx="none"/>
        </p:style>
      </p:cxnSp>
      <p:cxnSp>
        <p:nvCxnSpPr>
          <p:cNvPr id="11" name="Rechte verbindingslijn 10"/>
          <p:cNvCxnSpPr>
            <a:cxnSpLocks noChangeAspect="1"/>
          </p:cNvCxnSpPr>
          <p:nvPr/>
        </p:nvCxnSpPr>
        <p:spPr>
          <a:xfrm flipV="1">
            <a:off x="627870" y="4085328"/>
            <a:ext cx="0" cy="1882692"/>
          </a:xfrm>
          <a:prstGeom prst="line">
            <a:avLst/>
          </a:prstGeom>
          <a:noFill/>
          <a:ln w="19050" cap="flat">
            <a:solidFill>
              <a:srgbClr val="F5EB00"/>
            </a:solidFill>
            <a:prstDash val="solid"/>
            <a:miter lim="400000"/>
          </a:ln>
          <a:effectLst/>
          <a:sp3d/>
        </p:spPr>
        <p:style>
          <a:lnRef idx="0">
            <a:scrgbClr r="0" g="0" b="0"/>
          </a:lnRef>
          <a:fillRef idx="0">
            <a:scrgbClr r="0" g="0" b="0"/>
          </a:fillRef>
          <a:effectRef idx="0">
            <a:scrgbClr r="0" g="0" b="0"/>
          </a:effectRef>
          <a:fontRef idx="none"/>
        </p:style>
      </p:cxnSp>
      <p:cxnSp>
        <p:nvCxnSpPr>
          <p:cNvPr id="13" name="Rechte verbindingslijn 12"/>
          <p:cNvCxnSpPr>
            <a:cxnSpLocks noChangeAspect="1"/>
          </p:cNvCxnSpPr>
          <p:nvPr/>
        </p:nvCxnSpPr>
        <p:spPr>
          <a:xfrm flipV="1">
            <a:off x="6261587" y="4419115"/>
            <a:ext cx="21687" cy="1417658"/>
          </a:xfrm>
          <a:prstGeom prst="line">
            <a:avLst/>
          </a:prstGeom>
          <a:noFill/>
          <a:ln w="19050" cap="flat">
            <a:solidFill>
              <a:srgbClr val="F5EB00"/>
            </a:solidFill>
            <a:prstDash val="solid"/>
            <a:miter lim="400000"/>
          </a:ln>
          <a:effectLst/>
          <a:sp3d/>
        </p:spPr>
        <p:style>
          <a:lnRef idx="0">
            <a:scrgbClr r="0" g="0" b="0"/>
          </a:lnRef>
          <a:fillRef idx="0">
            <a:scrgbClr r="0" g="0" b="0"/>
          </a:fillRef>
          <a:effectRef idx="0">
            <a:scrgbClr r="0" g="0" b="0"/>
          </a:effectRef>
          <a:fontRef idx="none"/>
        </p:style>
      </p:cxnSp>
      <p:sp>
        <p:nvSpPr>
          <p:cNvPr id="14" name="Tekstvak 13"/>
          <p:cNvSpPr txBox="1">
            <a:spLocks noChangeAspect="1"/>
          </p:cNvSpPr>
          <p:nvPr/>
        </p:nvSpPr>
        <p:spPr>
          <a:xfrm>
            <a:off x="5640306" y="4077072"/>
            <a:ext cx="1523982" cy="287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580409" hangingPunct="0"/>
            <a:r>
              <a:rPr lang="nl-BE" sz="1400" dirty="0" smtClean="0">
                <a:solidFill>
                  <a:schemeClr val="bg1"/>
                </a:solidFill>
                <a:latin typeface="Roboto Black" pitchFamily="2" charset="0"/>
                <a:ea typeface="Roboto Black" pitchFamily="2" charset="0"/>
                <a:sym typeface="Helvetica Light"/>
              </a:rPr>
              <a:t>Energietransitie</a:t>
            </a:r>
            <a:endParaRPr lang="nl-BE" sz="1400" dirty="0">
              <a:solidFill>
                <a:schemeClr val="bg1"/>
              </a:solidFill>
              <a:latin typeface="Roboto Black" pitchFamily="2" charset="0"/>
              <a:ea typeface="Roboto Black" pitchFamily="2" charset="0"/>
              <a:sym typeface="Helvetica Light"/>
            </a:endParaRPr>
          </a:p>
        </p:txBody>
      </p:sp>
      <p:sp>
        <p:nvSpPr>
          <p:cNvPr id="17" name="Tekstvak 16"/>
          <p:cNvSpPr txBox="1"/>
          <p:nvPr/>
        </p:nvSpPr>
        <p:spPr>
          <a:xfrm>
            <a:off x="465604" y="1484784"/>
            <a:ext cx="6194628" cy="1384995"/>
          </a:xfrm>
          <a:prstGeom prst="rect">
            <a:avLst/>
          </a:prstGeom>
          <a:noFill/>
        </p:spPr>
        <p:txBody>
          <a:bodyPr wrap="square" rtlCol="0">
            <a:spAutoFit/>
          </a:bodyPr>
          <a:lstStyle/>
          <a:p>
            <a:r>
              <a:rPr lang="nl-NL" sz="2800" dirty="0" smtClean="0">
                <a:solidFill>
                  <a:schemeClr val="tx1">
                    <a:lumMod val="65000"/>
                    <a:lumOff val="35000"/>
                  </a:schemeClr>
                </a:solidFill>
                <a:latin typeface="Roboto Slab" pitchFamily="2" charset="0"/>
                <a:ea typeface="Roboto Slab" pitchFamily="2" charset="0"/>
              </a:rPr>
              <a:t>Samen innovatieve ideeën creëren </a:t>
            </a:r>
          </a:p>
          <a:p>
            <a:r>
              <a:rPr lang="nl-NL" sz="2800" dirty="0">
                <a:solidFill>
                  <a:schemeClr val="tx1">
                    <a:lumMod val="65000"/>
                    <a:lumOff val="35000"/>
                  </a:schemeClr>
                </a:solidFill>
                <a:latin typeface="Roboto Slab" pitchFamily="2" charset="0"/>
                <a:ea typeface="Roboto Slab" pitchFamily="2" charset="0"/>
              </a:rPr>
              <a:t>d</a:t>
            </a:r>
            <a:r>
              <a:rPr lang="nl-NL" sz="2800" dirty="0" smtClean="0">
                <a:solidFill>
                  <a:schemeClr val="tx1">
                    <a:lumMod val="65000"/>
                    <a:lumOff val="35000"/>
                  </a:schemeClr>
                </a:solidFill>
                <a:latin typeface="Roboto Slab" pitchFamily="2" charset="0"/>
                <a:ea typeface="Roboto Slab" pitchFamily="2" charset="0"/>
              </a:rPr>
              <a:t>aarmee experimenteren </a:t>
            </a:r>
          </a:p>
          <a:p>
            <a:r>
              <a:rPr lang="nl-NL" sz="2800" dirty="0">
                <a:solidFill>
                  <a:schemeClr val="tx1">
                    <a:lumMod val="65000"/>
                    <a:lumOff val="35000"/>
                  </a:schemeClr>
                </a:solidFill>
                <a:latin typeface="Roboto Slab" pitchFamily="2" charset="0"/>
                <a:ea typeface="Roboto Slab" pitchFamily="2" charset="0"/>
              </a:rPr>
              <a:t>e</a:t>
            </a:r>
            <a:r>
              <a:rPr lang="nl-NL" sz="2800" dirty="0" smtClean="0">
                <a:solidFill>
                  <a:schemeClr val="tx1">
                    <a:lumMod val="65000"/>
                    <a:lumOff val="35000"/>
                  </a:schemeClr>
                </a:solidFill>
                <a:latin typeface="Roboto Slab" pitchFamily="2" charset="0"/>
                <a:ea typeface="Roboto Slab" pitchFamily="2" charset="0"/>
              </a:rPr>
              <a:t>n er actief uit leren</a:t>
            </a:r>
            <a:endParaRPr lang="nl-BE" sz="2800" dirty="0">
              <a:solidFill>
                <a:schemeClr val="tx1">
                  <a:lumMod val="65000"/>
                  <a:lumOff val="35000"/>
                </a:schemeClr>
              </a:solidFill>
              <a:latin typeface="Roboto Slab" pitchFamily="2" charset="0"/>
              <a:ea typeface="Roboto Slab" pitchFamily="2" charset="0"/>
            </a:endParaRPr>
          </a:p>
        </p:txBody>
      </p:sp>
      <p:cxnSp>
        <p:nvCxnSpPr>
          <p:cNvPr id="4" name="Rechte verbindingslijn 3"/>
          <p:cNvCxnSpPr/>
          <p:nvPr/>
        </p:nvCxnSpPr>
        <p:spPr>
          <a:xfrm>
            <a:off x="-612576" y="3551691"/>
            <a:ext cx="1029714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20482" name="Picture 2" descr="Afbeeldingsresultaat voor stadslab2050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146"/>
          <a:stretch/>
        </p:blipFill>
        <p:spPr bwMode="auto">
          <a:xfrm>
            <a:off x="6228184" y="692696"/>
            <a:ext cx="2630930" cy="2174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533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stadslab2050.be/sites/default/files/styles/logostyle1050x900/public/images/Visual.jpg?itok=spv_aS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 y="2604046"/>
            <a:ext cx="2616225" cy="224247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Afbeeldingsresultaat voor samen klimaatactie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4" name="AutoShape 5" descr="Afbeeldingsresultaat voor Post couture Antwer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7" name="AutoShape 8" descr="Afbeeldingsresultaat voor Post couture Antwer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381" t="5161"/>
          <a:stretch/>
        </p:blipFill>
        <p:spPr bwMode="auto">
          <a:xfrm>
            <a:off x="2411760" y="2779786"/>
            <a:ext cx="3312367" cy="218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kstvak 22"/>
          <p:cNvSpPr txBox="1"/>
          <p:nvPr/>
        </p:nvSpPr>
        <p:spPr>
          <a:xfrm>
            <a:off x="6194279" y="2636912"/>
            <a:ext cx="2348990" cy="400110"/>
          </a:xfrm>
          <a:prstGeom prst="rect">
            <a:avLst/>
          </a:prstGeom>
          <a:noFill/>
        </p:spPr>
        <p:txBody>
          <a:bodyPr wrap="square" rtlCol="0">
            <a:spAutoFit/>
          </a:bodyPr>
          <a:lstStyle/>
          <a:p>
            <a:r>
              <a:rPr lang="nl-BE" sz="2000" dirty="0" smtClean="0">
                <a:latin typeface="Roboto Slab" pitchFamily="2" charset="0"/>
                <a:ea typeface="Roboto Slab" pitchFamily="2" charset="0"/>
              </a:rPr>
              <a:t>Mobiele batterij</a:t>
            </a:r>
            <a:endParaRPr lang="nl-BE" sz="2000" dirty="0">
              <a:latin typeface="Roboto Slab" pitchFamily="2" charset="0"/>
              <a:ea typeface="Roboto Slab" pitchFamily="2" charset="0"/>
            </a:endParaRPr>
          </a:p>
        </p:txBody>
      </p:sp>
      <p:pic>
        <p:nvPicPr>
          <p:cNvPr id="4103" name="Picture 7" descr="https://www.stadslab2050.be/sites/default/files/styles/logostyle1050x900/public/images/Y18-2893_Stadslab_Stad-Antwerpen_illustratie-dak-Couwelaer_03.jpg?itok=Ki5kUg-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87" y="4607116"/>
            <a:ext cx="2753217" cy="235990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9" descr="Afbeeldingsresultaat voor HNS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410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6330" y="4861274"/>
            <a:ext cx="2997798" cy="2016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descr="Q:\SW\02_14_EMA\02_14_07_Stadslab2050\03_Themas\11_BEGIN\Communicatie\04_Beeldmateriaal\Deep_Dive_1\De_Serre.jpg"/>
          <p:cNvPicPr>
            <a:picLocks noChangeAspect="1" noChangeArrowheads="1"/>
          </p:cNvPicPr>
          <p:nvPr/>
        </p:nvPicPr>
        <p:blipFill rotWithShape="1">
          <a:blip r:embed="rId7">
            <a:extLst>
              <a:ext uri="{28A0092B-C50C-407E-A947-70E740481C1C}">
                <a14:useLocalDpi xmlns:a14="http://schemas.microsoft.com/office/drawing/2010/main" val="0"/>
              </a:ext>
            </a:extLst>
          </a:blip>
          <a:srcRect r="7347" b="26121"/>
          <a:stretch/>
        </p:blipFill>
        <p:spPr bwMode="auto">
          <a:xfrm>
            <a:off x="5724128" y="4675203"/>
            <a:ext cx="3419872" cy="22026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Afbeeldingsresultaat voor rebelles danver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849528"/>
            <a:ext cx="2726330" cy="233685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6330" y="941173"/>
            <a:ext cx="3350908" cy="2036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Afbeelding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33200" y="6091330"/>
            <a:ext cx="672488" cy="578030"/>
          </a:xfrm>
          <a:prstGeom prst="rect">
            <a:avLst/>
          </a:prstGeom>
        </p:spPr>
      </p:pic>
      <p:pic>
        <p:nvPicPr>
          <p:cNvPr id="4101" name="Picture 5" descr="https://www.stadslab2050.be/sites/default/files/styles/logostyle1050x900/public/images/4_ANT_mobielebatterij_v2.png?itok=qlOsVCrZ"/>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804"/>
          <a:stretch/>
        </p:blipFill>
        <p:spPr bwMode="auto">
          <a:xfrm>
            <a:off x="5507292" y="2305910"/>
            <a:ext cx="3799792" cy="328332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Afbeeldingsresultaat voor airbezen"/>
          <p:cNvPicPr>
            <a:picLocks noChangeAspect="1" noChangeArrowheads="1"/>
          </p:cNvPicPr>
          <p:nvPr/>
        </p:nvPicPr>
        <p:blipFill rotWithShape="1">
          <a:blip r:embed="rId12">
            <a:extLst>
              <a:ext uri="{28A0092B-C50C-407E-A947-70E740481C1C}">
                <a14:useLocalDpi xmlns:a14="http://schemas.microsoft.com/office/drawing/2010/main" val="0"/>
              </a:ext>
            </a:extLst>
          </a:blip>
          <a:srcRect l="4840"/>
          <a:stretch/>
        </p:blipFill>
        <p:spPr bwMode="auto">
          <a:xfrm>
            <a:off x="6012160" y="194283"/>
            <a:ext cx="3371099" cy="2585503"/>
          </a:xfrm>
          <a:prstGeom prst="rect">
            <a:avLst/>
          </a:prstGeom>
          <a:noFill/>
          <a:extLst>
            <a:ext uri="{909E8E84-426E-40DD-AFC4-6F175D3DCCD1}">
              <a14:hiddenFill xmlns:a14="http://schemas.microsoft.com/office/drawing/2010/main">
                <a:solidFill>
                  <a:srgbClr val="FFFFFF"/>
                </a:solidFill>
              </a14:hiddenFill>
            </a:ext>
          </a:extLst>
        </p:spPr>
      </p:pic>
      <p:sp>
        <p:nvSpPr>
          <p:cNvPr id="34" name="Rechthoek 33"/>
          <p:cNvSpPr/>
          <p:nvPr/>
        </p:nvSpPr>
        <p:spPr>
          <a:xfrm>
            <a:off x="-117867" y="-99392"/>
            <a:ext cx="9446611"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6" name="Titel 1"/>
          <p:cNvSpPr>
            <a:spLocks noGrp="1"/>
          </p:cNvSpPr>
          <p:nvPr>
            <p:ph type="title"/>
          </p:nvPr>
        </p:nvSpPr>
        <p:spPr>
          <a:xfrm>
            <a:off x="360493" y="128826"/>
            <a:ext cx="8182776" cy="707886"/>
          </a:xfrm>
          <a:noFill/>
        </p:spPr>
        <p:txBody>
          <a:bodyPr wrap="square" rtlCol="0">
            <a:spAutoFit/>
          </a:bodyPr>
          <a:lstStyle/>
          <a:p>
            <a:pPr algn="l"/>
            <a:r>
              <a:rPr lang="nl-BE" sz="4000" dirty="0" smtClean="0">
                <a:solidFill>
                  <a:schemeClr val="tx1">
                    <a:lumMod val="65000"/>
                    <a:lumOff val="35000"/>
                  </a:schemeClr>
                </a:solidFill>
                <a:latin typeface="Roboto Slab" pitchFamily="2" charset="0"/>
                <a:ea typeface="Roboto Slab" pitchFamily="2" charset="0"/>
                <a:cs typeface="+mn-cs"/>
              </a:rPr>
              <a:t>Thematische trajecten</a:t>
            </a:r>
            <a:endParaRPr lang="nl-BE" sz="4000" dirty="0">
              <a:solidFill>
                <a:schemeClr val="tx1">
                  <a:lumMod val="65000"/>
                  <a:lumOff val="35000"/>
                </a:schemeClr>
              </a:solidFill>
              <a:latin typeface="Roboto Slab" pitchFamily="2" charset="0"/>
              <a:ea typeface="Roboto Slab" pitchFamily="2" charset="0"/>
              <a:cs typeface="+mn-cs"/>
            </a:endParaRPr>
          </a:p>
        </p:txBody>
      </p:sp>
      <p:cxnSp>
        <p:nvCxnSpPr>
          <p:cNvPr id="37" name="Rechte verbindingslijn 36"/>
          <p:cNvCxnSpPr/>
          <p:nvPr/>
        </p:nvCxnSpPr>
        <p:spPr>
          <a:xfrm>
            <a:off x="-681732" y="980728"/>
            <a:ext cx="1029714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21" name="Picture 2" descr="Afbeeldingsresultaat voor stadslab2050 log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8950"/>
          <a:stretch/>
        </p:blipFill>
        <p:spPr bwMode="auto">
          <a:xfrm>
            <a:off x="8244408" y="202601"/>
            <a:ext cx="712946" cy="56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679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
          <p:cNvSpPr txBox="1">
            <a:spLocks/>
          </p:cNvSpPr>
          <p:nvPr/>
        </p:nvSpPr>
        <p:spPr>
          <a:xfrm>
            <a:off x="360493" y="128826"/>
            <a:ext cx="81827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sz="4000" dirty="0" smtClean="0">
                <a:solidFill>
                  <a:schemeClr val="tx1">
                    <a:lumMod val="65000"/>
                    <a:lumOff val="35000"/>
                  </a:schemeClr>
                </a:solidFill>
                <a:latin typeface="Roboto Slab" pitchFamily="2" charset="0"/>
                <a:ea typeface="Roboto Slab" pitchFamily="2" charset="0"/>
                <a:cs typeface="+mn-cs"/>
              </a:rPr>
              <a:t>De megatrend</a:t>
            </a:r>
            <a:endParaRPr lang="nl-BE" sz="4000" dirty="0">
              <a:solidFill>
                <a:schemeClr val="tx1">
                  <a:lumMod val="65000"/>
                  <a:lumOff val="35000"/>
                </a:schemeClr>
              </a:solidFill>
              <a:latin typeface="Roboto Slab" pitchFamily="2" charset="0"/>
              <a:ea typeface="Roboto Slab" pitchFamily="2" charset="0"/>
              <a:cs typeface="+mn-cs"/>
            </a:endParaRPr>
          </a:p>
        </p:txBody>
      </p:sp>
      <p:cxnSp>
        <p:nvCxnSpPr>
          <p:cNvPr id="15" name="Rechte verbindingslijn 14"/>
          <p:cNvCxnSpPr/>
          <p:nvPr/>
        </p:nvCxnSpPr>
        <p:spPr>
          <a:xfrm>
            <a:off x="-681732" y="980728"/>
            <a:ext cx="1029714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AutoShape 2" descr="Afbeeldingsresultaat voor trend sharing economy newspap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3" name="AutoShape 4" descr="Afbeeldingsresultaat voor trend sharing economy newspap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4" name="AutoShape 6" descr="Afbeeldingsresultaat voor trend sharing economy newspap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5" name="AutoShape 8" descr="Afbeeldingsresultaat voor trend sharing economy newspap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9228" name="Picture 12" descr="https://online.pointpark.edu/wp-content/uploads/Growth-of-Sharing-Economy-Timel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055089"/>
            <a:ext cx="8988425" cy="383029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ep 8"/>
          <p:cNvGrpSpPr/>
          <p:nvPr/>
        </p:nvGrpSpPr>
        <p:grpSpPr>
          <a:xfrm>
            <a:off x="202412" y="1288733"/>
            <a:ext cx="8690068" cy="1564203"/>
            <a:chOff x="202412" y="1216725"/>
            <a:chExt cx="8690068" cy="1564203"/>
          </a:xfrm>
        </p:grpSpPr>
        <p:pic>
          <p:nvPicPr>
            <p:cNvPr id="9226" name="Picture 10" descr="https://i1.wp.com/thegibraltarmagazine.com/wp-content/uploads/2017/06/shared-economy-logos.jpg?zoom=1.5&amp;fit=2048%2C1194&amp;ssl=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835"/>
            <a:stretch/>
          </p:blipFill>
          <p:spPr bwMode="auto">
            <a:xfrm>
              <a:off x="202412" y="1275994"/>
              <a:ext cx="4225572" cy="14329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https://i1.wp.com/thegibraltarmagazine.com/wp-content/uploads/2017/06/shared-economy-logos.jpg?zoom=1.5&amp;fit=2048%2C1194&amp;ssl=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1215"/>
            <a:stretch/>
          </p:blipFill>
          <p:spPr bwMode="auto">
            <a:xfrm>
              <a:off x="4666908" y="1332733"/>
              <a:ext cx="4225572" cy="1448195"/>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p:cNvSpPr/>
            <p:nvPr/>
          </p:nvSpPr>
          <p:spPr>
            <a:xfrm>
              <a:off x="3432447" y="2348880"/>
              <a:ext cx="851521"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Rechthoek 17"/>
            <p:cNvSpPr/>
            <p:nvPr/>
          </p:nvSpPr>
          <p:spPr>
            <a:xfrm>
              <a:off x="4666908" y="1216725"/>
              <a:ext cx="3145452" cy="522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pic>
        <p:nvPicPr>
          <p:cNvPr id="20" name="Picture 2" descr="Afbeeldingsresultaat voor stadslab2050 log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950"/>
          <a:stretch/>
        </p:blipFill>
        <p:spPr bwMode="auto">
          <a:xfrm>
            <a:off x="8244408" y="202601"/>
            <a:ext cx="712946" cy="56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496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
          <p:cNvSpPr txBox="1">
            <a:spLocks/>
          </p:cNvSpPr>
          <p:nvPr/>
        </p:nvSpPr>
        <p:spPr>
          <a:xfrm>
            <a:off x="360493" y="128826"/>
            <a:ext cx="81827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sz="4000" dirty="0">
                <a:solidFill>
                  <a:schemeClr val="tx1">
                    <a:lumMod val="65000"/>
                    <a:lumOff val="35000"/>
                  </a:schemeClr>
                </a:solidFill>
                <a:latin typeface="Roboto Slab" pitchFamily="2" charset="0"/>
                <a:ea typeface="Roboto Slab" pitchFamily="2" charset="0"/>
              </a:rPr>
              <a:t>De megatrend</a:t>
            </a:r>
          </a:p>
        </p:txBody>
      </p:sp>
      <p:cxnSp>
        <p:nvCxnSpPr>
          <p:cNvPr id="15" name="Rechte verbindingslijn 14"/>
          <p:cNvCxnSpPr/>
          <p:nvPr/>
        </p:nvCxnSpPr>
        <p:spPr>
          <a:xfrm>
            <a:off x="-681732" y="980728"/>
            <a:ext cx="1029714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AutoShape 2" descr="Afbeeldingsresultaat voor trend sharing economy newspap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3" name="AutoShape 4" descr="Afbeeldingsresultaat voor trend sharing economy newspap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4" name="AutoShape 6" descr="Afbeeldingsresultaat voor trend sharing economy newspap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5" name="AutoShape 8" descr="Afbeeldingsresultaat voor trend sharing economy newspap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8" name="Rechthoek 7"/>
          <p:cNvSpPr/>
          <p:nvPr/>
        </p:nvSpPr>
        <p:spPr>
          <a:xfrm>
            <a:off x="612775" y="2272804"/>
            <a:ext cx="8063681" cy="2308324"/>
          </a:xfrm>
          <a:prstGeom prst="rect">
            <a:avLst/>
          </a:prstGeom>
        </p:spPr>
        <p:txBody>
          <a:bodyPr wrap="square">
            <a:spAutoFit/>
          </a:bodyPr>
          <a:lstStyle/>
          <a:p>
            <a:r>
              <a:rPr lang="nl-BE" sz="3600" dirty="0" smtClean="0">
                <a:latin typeface="Roboto"/>
              </a:rPr>
              <a:t>Hoe </a:t>
            </a:r>
            <a:r>
              <a:rPr lang="nl-BE" sz="3600" dirty="0">
                <a:latin typeface="Roboto"/>
              </a:rPr>
              <a:t>kan deeleconomie bijdragen tot een duurzame stad</a:t>
            </a:r>
            <a:r>
              <a:rPr lang="nl-BE" sz="3600" dirty="0" smtClean="0">
                <a:latin typeface="Roboto"/>
              </a:rPr>
              <a:t>?</a:t>
            </a:r>
          </a:p>
          <a:p>
            <a:r>
              <a:rPr lang="nl-BE" sz="3600" dirty="0">
                <a:latin typeface="Roboto"/>
              </a:rPr>
              <a:t/>
            </a:r>
            <a:br>
              <a:rPr lang="nl-BE" sz="3600" dirty="0">
                <a:latin typeface="Roboto"/>
              </a:rPr>
            </a:br>
            <a:r>
              <a:rPr lang="nl-BE" sz="3600" dirty="0" smtClean="0">
                <a:latin typeface="Roboto"/>
              </a:rPr>
              <a:t>Wat </a:t>
            </a:r>
            <a:r>
              <a:rPr lang="nl-BE" sz="3600" dirty="0">
                <a:latin typeface="Roboto"/>
              </a:rPr>
              <a:t>is de rol van de </a:t>
            </a:r>
            <a:r>
              <a:rPr lang="nl-BE" sz="3600" dirty="0" smtClean="0">
                <a:latin typeface="Roboto"/>
              </a:rPr>
              <a:t>stad (overheid)?</a:t>
            </a:r>
            <a:endParaRPr lang="nl-BE" sz="3600" dirty="0">
              <a:latin typeface="Roboto"/>
            </a:endParaRPr>
          </a:p>
        </p:txBody>
      </p:sp>
      <p:pic>
        <p:nvPicPr>
          <p:cNvPr id="16" name="Picture 2" descr="Afbeeldingsresultaat voor stadslab2050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50"/>
          <a:stretch/>
        </p:blipFill>
        <p:spPr bwMode="auto">
          <a:xfrm>
            <a:off x="8244408" y="202601"/>
            <a:ext cx="712946" cy="56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474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
          <p:cNvSpPr txBox="1">
            <a:spLocks/>
          </p:cNvSpPr>
          <p:nvPr/>
        </p:nvSpPr>
        <p:spPr>
          <a:xfrm>
            <a:off x="360493" y="128826"/>
            <a:ext cx="81827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sz="4000" dirty="0" smtClean="0">
                <a:solidFill>
                  <a:schemeClr val="tx1">
                    <a:lumMod val="65000"/>
                    <a:lumOff val="35000"/>
                  </a:schemeClr>
                </a:solidFill>
                <a:latin typeface="Roboto Slab" pitchFamily="2" charset="0"/>
                <a:ea typeface="Roboto Slab" pitchFamily="2" charset="0"/>
                <a:cs typeface="+mn-cs"/>
              </a:rPr>
              <a:t>Na de hype</a:t>
            </a:r>
            <a:endParaRPr lang="nl-BE" sz="4000" dirty="0">
              <a:solidFill>
                <a:schemeClr val="tx1">
                  <a:lumMod val="65000"/>
                  <a:lumOff val="35000"/>
                </a:schemeClr>
              </a:solidFill>
              <a:latin typeface="Roboto Slab" pitchFamily="2" charset="0"/>
              <a:ea typeface="Roboto Slab" pitchFamily="2" charset="0"/>
              <a:cs typeface="+mn-cs"/>
            </a:endParaRPr>
          </a:p>
        </p:txBody>
      </p:sp>
      <p:cxnSp>
        <p:nvCxnSpPr>
          <p:cNvPr id="15" name="Rechte verbindingslijn 14"/>
          <p:cNvCxnSpPr/>
          <p:nvPr/>
        </p:nvCxnSpPr>
        <p:spPr>
          <a:xfrm>
            <a:off x="-681732" y="980728"/>
            <a:ext cx="1029714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Rechthoek 5"/>
          <p:cNvSpPr/>
          <p:nvPr/>
        </p:nvSpPr>
        <p:spPr>
          <a:xfrm>
            <a:off x="700062" y="1445875"/>
            <a:ext cx="7843207" cy="1200329"/>
          </a:xfrm>
          <a:prstGeom prst="rect">
            <a:avLst/>
          </a:prstGeom>
          <a:solidFill>
            <a:schemeClr val="bg1"/>
          </a:solidFill>
        </p:spPr>
        <p:txBody>
          <a:bodyPr wrap="square">
            <a:spAutoFit/>
          </a:bodyPr>
          <a:lstStyle/>
          <a:p>
            <a:r>
              <a:rPr lang="nl-BE" sz="2400" dirty="0" smtClean="0">
                <a:latin typeface="Roboto"/>
              </a:rPr>
              <a:t>“Het </a:t>
            </a:r>
            <a:r>
              <a:rPr lang="nl-BE" sz="2400" dirty="0">
                <a:latin typeface="Roboto"/>
              </a:rPr>
              <a:t>fenomeen dat consumenten elkaar gebruik laten maken van hun </a:t>
            </a:r>
            <a:r>
              <a:rPr lang="nl-BE" sz="2400" b="1" dirty="0">
                <a:latin typeface="Roboto"/>
              </a:rPr>
              <a:t>onbenutte consumptiegoederen </a:t>
            </a:r>
            <a:r>
              <a:rPr lang="nl-BE" sz="2400" dirty="0">
                <a:latin typeface="Roboto"/>
              </a:rPr>
              <a:t>(</a:t>
            </a:r>
            <a:r>
              <a:rPr lang="nl-BE" sz="2400" dirty="0" err="1">
                <a:latin typeface="Roboto"/>
              </a:rPr>
              <a:t>idle</a:t>
            </a:r>
            <a:r>
              <a:rPr lang="nl-BE" sz="2400" dirty="0">
                <a:latin typeface="Roboto"/>
              </a:rPr>
              <a:t> </a:t>
            </a:r>
            <a:r>
              <a:rPr lang="nl-BE" sz="2400" dirty="0" err="1">
                <a:latin typeface="Roboto"/>
              </a:rPr>
              <a:t>capacity</a:t>
            </a:r>
            <a:r>
              <a:rPr lang="nl-BE" sz="2400" dirty="0">
                <a:latin typeface="Roboto"/>
              </a:rPr>
              <a:t>), eventueel tegen </a:t>
            </a:r>
            <a:r>
              <a:rPr lang="nl-BE" sz="2400" dirty="0" smtClean="0">
                <a:latin typeface="Roboto"/>
              </a:rPr>
              <a:t>betaling.” </a:t>
            </a:r>
            <a:r>
              <a:rPr lang="nl-BE" dirty="0" smtClean="0">
                <a:latin typeface="Roboto"/>
              </a:rPr>
              <a:t>K. </a:t>
            </a:r>
            <a:r>
              <a:rPr lang="nl-BE" dirty="0" err="1" smtClean="0">
                <a:latin typeface="Roboto"/>
              </a:rPr>
              <a:t>Frenken</a:t>
            </a:r>
            <a:endParaRPr lang="nl-BE" dirty="0">
              <a:solidFill>
                <a:srgbClr val="FF0000"/>
              </a:solidFill>
              <a:latin typeface="Roboto"/>
            </a:endParaRPr>
          </a:p>
        </p:txBody>
      </p:sp>
      <p:sp>
        <p:nvSpPr>
          <p:cNvPr id="7" name="Rechthoek 6"/>
          <p:cNvSpPr/>
          <p:nvPr/>
        </p:nvSpPr>
        <p:spPr>
          <a:xfrm>
            <a:off x="659743" y="3030051"/>
            <a:ext cx="7891390" cy="830997"/>
          </a:xfrm>
          <a:prstGeom prst="rect">
            <a:avLst/>
          </a:prstGeom>
          <a:solidFill>
            <a:schemeClr val="bg1"/>
          </a:solidFill>
        </p:spPr>
        <p:txBody>
          <a:bodyPr wrap="square">
            <a:spAutoFit/>
          </a:bodyPr>
          <a:lstStyle/>
          <a:p>
            <a:r>
              <a:rPr lang="nl-BE" sz="2400" dirty="0" smtClean="0">
                <a:latin typeface="Roboto"/>
              </a:rPr>
              <a:t>“Deeleconomie is een </a:t>
            </a:r>
            <a:r>
              <a:rPr lang="nl-BE" sz="2400" dirty="0">
                <a:latin typeface="Roboto"/>
              </a:rPr>
              <a:t>onderdeel van een veel meer omvattend </a:t>
            </a:r>
            <a:r>
              <a:rPr lang="nl-BE" sz="2400" b="1" dirty="0" smtClean="0">
                <a:latin typeface="Roboto"/>
              </a:rPr>
              <a:t>deel-paradigma</a:t>
            </a:r>
            <a:r>
              <a:rPr lang="nl-BE" sz="2400" dirty="0" smtClean="0">
                <a:latin typeface="Roboto"/>
              </a:rPr>
              <a:t>.” </a:t>
            </a:r>
            <a:r>
              <a:rPr lang="nl-BE" dirty="0">
                <a:latin typeface="Roboto"/>
              </a:rPr>
              <a:t>Duncan </a:t>
            </a:r>
            <a:r>
              <a:rPr lang="nl-BE" dirty="0" err="1">
                <a:latin typeface="Roboto"/>
              </a:rPr>
              <a:t>McLaren</a:t>
            </a:r>
            <a:r>
              <a:rPr lang="nl-BE" dirty="0">
                <a:latin typeface="Roboto"/>
              </a:rPr>
              <a:t> &amp; Julian </a:t>
            </a:r>
            <a:r>
              <a:rPr lang="nl-BE" dirty="0" err="1" smtClean="0">
                <a:latin typeface="Roboto"/>
              </a:rPr>
              <a:t>Agyeman</a:t>
            </a:r>
            <a:endParaRPr lang="nl-BE" dirty="0">
              <a:solidFill>
                <a:srgbClr val="FF0000"/>
              </a:solidFill>
              <a:latin typeface="Roboto"/>
            </a:endParaRPr>
          </a:p>
        </p:txBody>
      </p:sp>
      <p:sp>
        <p:nvSpPr>
          <p:cNvPr id="2" name="AutoShape 2" descr="Afbeeldingsresultaat voor trend sharing economy newspap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3" name="AutoShape 4" descr="Afbeeldingsresultaat voor trend sharing economy newspap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4" name="AutoShape 6" descr="Afbeeldingsresultaat voor trend sharing economy newspap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5" name="AutoShape 8" descr="Afbeeldingsresultaat voor trend sharing economy newspap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0" name="Rechthoek 9"/>
          <p:cNvSpPr/>
          <p:nvPr/>
        </p:nvSpPr>
        <p:spPr>
          <a:xfrm>
            <a:off x="765175" y="4293096"/>
            <a:ext cx="4572000" cy="1938992"/>
          </a:xfrm>
          <a:prstGeom prst="rect">
            <a:avLst/>
          </a:prstGeom>
        </p:spPr>
        <p:txBody>
          <a:bodyPr>
            <a:spAutoFit/>
          </a:bodyPr>
          <a:lstStyle/>
          <a:p>
            <a:r>
              <a:rPr lang="nl-BE" sz="2400" dirty="0">
                <a:latin typeface="Roboto"/>
              </a:rPr>
              <a:t>Volgende domeinen:</a:t>
            </a:r>
          </a:p>
          <a:p>
            <a:pPr marL="285750" indent="-285750">
              <a:buFont typeface="Arial" panose="020B0604020202020204" pitchFamily="34" charset="0"/>
              <a:buChar char="•"/>
            </a:pPr>
            <a:r>
              <a:rPr lang="nl-BE" sz="2400" dirty="0">
                <a:latin typeface="Roboto"/>
              </a:rPr>
              <a:t>Consumptie (</a:t>
            </a:r>
            <a:r>
              <a:rPr lang="nl-BE" sz="2400" dirty="0" err="1">
                <a:latin typeface="Roboto"/>
              </a:rPr>
              <a:t>Airbnb</a:t>
            </a:r>
            <a:r>
              <a:rPr lang="nl-BE" sz="2400" dirty="0">
                <a:latin typeface="Roboto"/>
              </a:rPr>
              <a:t>)</a:t>
            </a:r>
          </a:p>
          <a:p>
            <a:pPr marL="285750" indent="-285750">
              <a:buFont typeface="Arial" panose="020B0604020202020204" pitchFamily="34" charset="0"/>
              <a:buChar char="•"/>
            </a:pPr>
            <a:r>
              <a:rPr lang="nl-BE" sz="2400" dirty="0">
                <a:latin typeface="Roboto"/>
              </a:rPr>
              <a:t>Productie (Wikispeed)</a:t>
            </a:r>
          </a:p>
          <a:p>
            <a:pPr marL="285750" indent="-285750">
              <a:buFont typeface="Arial" panose="020B0604020202020204" pitchFamily="34" charset="0"/>
              <a:buChar char="•"/>
            </a:pPr>
            <a:r>
              <a:rPr lang="nl-BE" sz="2400" dirty="0">
                <a:latin typeface="Roboto"/>
              </a:rPr>
              <a:t>Kennis (Wikipedia)</a:t>
            </a:r>
          </a:p>
          <a:p>
            <a:pPr marL="285750" indent="-285750">
              <a:buFont typeface="Arial" panose="020B0604020202020204" pitchFamily="34" charset="0"/>
              <a:buChar char="•"/>
            </a:pPr>
            <a:r>
              <a:rPr lang="nl-BE" sz="2400" dirty="0">
                <a:latin typeface="Roboto"/>
              </a:rPr>
              <a:t>Financieel (</a:t>
            </a:r>
            <a:r>
              <a:rPr lang="nl-BE" sz="2400" dirty="0" err="1">
                <a:latin typeface="Roboto"/>
              </a:rPr>
              <a:t>Crowdfunding</a:t>
            </a:r>
            <a:r>
              <a:rPr lang="nl-BE" sz="2400" dirty="0">
                <a:latin typeface="Roboto"/>
              </a:rPr>
              <a:t>)</a:t>
            </a:r>
          </a:p>
        </p:txBody>
      </p:sp>
      <p:pic>
        <p:nvPicPr>
          <p:cNvPr id="17" name="Picture 2" descr="Afbeeldingsresultaat voor stadslab2050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50"/>
          <a:stretch/>
        </p:blipFill>
        <p:spPr bwMode="auto">
          <a:xfrm>
            <a:off x="8244408" y="202601"/>
            <a:ext cx="712946" cy="56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330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txBox="1">
            <a:spLocks/>
          </p:cNvSpPr>
          <p:nvPr/>
        </p:nvSpPr>
        <p:spPr>
          <a:xfrm>
            <a:off x="220401" y="1196752"/>
            <a:ext cx="6583847" cy="58392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sz="2800" dirty="0" smtClean="0">
                <a:solidFill>
                  <a:schemeClr val="tx1">
                    <a:lumMod val="50000"/>
                    <a:lumOff val="50000"/>
                  </a:schemeClr>
                </a:solidFill>
                <a:latin typeface="Roboto" pitchFamily="2" charset="0"/>
                <a:ea typeface="Roboto" pitchFamily="2" charset="0"/>
              </a:rPr>
              <a:t>Stad Antwerpen - Stadsbeheer</a:t>
            </a:r>
          </a:p>
        </p:txBody>
      </p:sp>
      <p:sp>
        <p:nvSpPr>
          <p:cNvPr id="19" name="Titel 1"/>
          <p:cNvSpPr txBox="1">
            <a:spLocks/>
          </p:cNvSpPr>
          <p:nvPr/>
        </p:nvSpPr>
        <p:spPr>
          <a:xfrm>
            <a:off x="267163" y="1636662"/>
            <a:ext cx="4088813" cy="86995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sz="2400" dirty="0" smtClean="0">
                <a:solidFill>
                  <a:schemeClr val="tx1">
                    <a:lumMod val="50000"/>
                    <a:lumOff val="50000"/>
                  </a:schemeClr>
                </a:solidFill>
                <a:latin typeface="Roboto" pitchFamily="2" charset="0"/>
                <a:ea typeface="Roboto" pitchFamily="2" charset="0"/>
              </a:rPr>
              <a:t>Welke ‘</a:t>
            </a:r>
            <a:r>
              <a:rPr lang="nl-BE" sz="2400" dirty="0" err="1" smtClean="0">
                <a:solidFill>
                  <a:schemeClr val="tx1">
                    <a:lumMod val="50000"/>
                    <a:lumOff val="50000"/>
                  </a:schemeClr>
                </a:solidFill>
                <a:latin typeface="Roboto" pitchFamily="2" charset="0"/>
                <a:ea typeface="Roboto" pitchFamily="2" charset="0"/>
              </a:rPr>
              <a:t>Idle</a:t>
            </a:r>
            <a:r>
              <a:rPr lang="nl-BE" sz="2400" dirty="0" smtClean="0">
                <a:solidFill>
                  <a:schemeClr val="tx1">
                    <a:lumMod val="50000"/>
                    <a:lumOff val="50000"/>
                  </a:schemeClr>
                </a:solidFill>
                <a:latin typeface="Roboto" pitchFamily="2" charset="0"/>
                <a:ea typeface="Roboto" pitchFamily="2" charset="0"/>
              </a:rPr>
              <a:t> assets’? Logistieke Cluster Noord</a:t>
            </a:r>
          </a:p>
          <a:p>
            <a:pPr algn="l"/>
            <a:endParaRPr lang="nl-BE" sz="2400" dirty="0" smtClean="0">
              <a:solidFill>
                <a:schemeClr val="tx1">
                  <a:lumMod val="50000"/>
                  <a:lumOff val="50000"/>
                </a:schemeClr>
              </a:solidFill>
              <a:latin typeface="Roboto" pitchFamily="2" charset="0"/>
              <a:ea typeface="Roboto" pitchFamily="2" charset="0"/>
            </a:endParaRPr>
          </a:p>
          <a:p>
            <a:pPr algn="l"/>
            <a:endParaRPr lang="nl-BE" sz="2400" dirty="0" smtClean="0">
              <a:solidFill>
                <a:schemeClr val="tx1">
                  <a:lumMod val="50000"/>
                  <a:lumOff val="50000"/>
                </a:schemeClr>
              </a:solidFill>
              <a:latin typeface="Roboto" pitchFamily="2" charset="0"/>
              <a:ea typeface="Roboto" pitchFamily="2" charset="0"/>
            </a:endParaRPr>
          </a:p>
        </p:txBody>
      </p:sp>
      <p:sp>
        <p:nvSpPr>
          <p:cNvPr id="21" name="Titel 1"/>
          <p:cNvSpPr txBox="1">
            <a:spLocks/>
          </p:cNvSpPr>
          <p:nvPr/>
        </p:nvSpPr>
        <p:spPr>
          <a:xfrm>
            <a:off x="228442" y="2994946"/>
            <a:ext cx="6143758" cy="79208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sz="2800" dirty="0" err="1" smtClean="0">
                <a:solidFill>
                  <a:schemeClr val="tx1">
                    <a:lumMod val="50000"/>
                    <a:lumOff val="50000"/>
                  </a:schemeClr>
                </a:solidFill>
                <a:latin typeface="Roboto" pitchFamily="2" charset="0"/>
                <a:ea typeface="Roboto" pitchFamily="2" charset="0"/>
              </a:rPr>
              <a:t>Antwerp</a:t>
            </a:r>
            <a:r>
              <a:rPr lang="nl-BE" sz="2800" dirty="0" smtClean="0">
                <a:solidFill>
                  <a:schemeClr val="tx1">
                    <a:lumMod val="50000"/>
                    <a:lumOff val="50000"/>
                  </a:schemeClr>
                </a:solidFill>
                <a:latin typeface="Roboto" pitchFamily="2" charset="0"/>
                <a:ea typeface="Roboto" pitchFamily="2" charset="0"/>
              </a:rPr>
              <a:t> Management School</a:t>
            </a:r>
          </a:p>
        </p:txBody>
      </p:sp>
      <p:sp>
        <p:nvSpPr>
          <p:cNvPr id="22" name="Titel 1"/>
          <p:cNvSpPr txBox="1">
            <a:spLocks/>
          </p:cNvSpPr>
          <p:nvPr/>
        </p:nvSpPr>
        <p:spPr>
          <a:xfrm>
            <a:off x="251520" y="4851428"/>
            <a:ext cx="7272808" cy="79208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sz="2800" dirty="0" smtClean="0">
                <a:solidFill>
                  <a:schemeClr val="tx1">
                    <a:lumMod val="50000"/>
                    <a:lumOff val="50000"/>
                  </a:schemeClr>
                </a:solidFill>
                <a:latin typeface="Roboto" pitchFamily="2" charset="0"/>
                <a:ea typeface="Roboto" pitchFamily="2" charset="0"/>
              </a:rPr>
              <a:t>Samenlevingsopbouw Antwerpen</a:t>
            </a:r>
          </a:p>
        </p:txBody>
      </p:sp>
      <p:sp>
        <p:nvSpPr>
          <p:cNvPr id="26" name="Titel 1"/>
          <p:cNvSpPr txBox="1">
            <a:spLocks/>
          </p:cNvSpPr>
          <p:nvPr/>
        </p:nvSpPr>
        <p:spPr>
          <a:xfrm>
            <a:off x="251519" y="3499002"/>
            <a:ext cx="4741217" cy="72208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sz="2400" dirty="0" smtClean="0">
                <a:solidFill>
                  <a:schemeClr val="tx1">
                    <a:lumMod val="50000"/>
                    <a:lumOff val="50000"/>
                  </a:schemeClr>
                </a:solidFill>
                <a:latin typeface="Roboto" pitchFamily="2" charset="0"/>
                <a:ea typeface="Roboto" pitchFamily="2" charset="0"/>
              </a:rPr>
              <a:t>Nieuwe locatie </a:t>
            </a:r>
          </a:p>
          <a:p>
            <a:pPr algn="l"/>
            <a:r>
              <a:rPr lang="nl-BE" sz="2400" dirty="0" smtClean="0">
                <a:solidFill>
                  <a:schemeClr val="tx1">
                    <a:lumMod val="50000"/>
                    <a:lumOff val="50000"/>
                  </a:schemeClr>
                </a:solidFill>
                <a:latin typeface="Roboto" pitchFamily="2" charset="0"/>
                <a:ea typeface="Roboto" pitchFamily="2" charset="0"/>
              </a:rPr>
              <a:t>Buurtdialoog</a:t>
            </a:r>
          </a:p>
        </p:txBody>
      </p:sp>
      <p:sp>
        <p:nvSpPr>
          <p:cNvPr id="27" name="Titel 1"/>
          <p:cNvSpPr txBox="1">
            <a:spLocks/>
          </p:cNvSpPr>
          <p:nvPr/>
        </p:nvSpPr>
        <p:spPr>
          <a:xfrm>
            <a:off x="251520" y="5373216"/>
            <a:ext cx="5356062" cy="86409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sz="2400" dirty="0" smtClean="0">
                <a:solidFill>
                  <a:schemeClr val="tx1">
                    <a:lumMod val="50000"/>
                    <a:lumOff val="50000"/>
                  </a:schemeClr>
                </a:solidFill>
                <a:latin typeface="Roboto" pitchFamily="2" charset="0"/>
                <a:ea typeface="Roboto" pitchFamily="2" charset="0"/>
              </a:rPr>
              <a:t>Nieuwe vormen van solidariteit</a:t>
            </a:r>
          </a:p>
          <a:p>
            <a:pPr algn="l"/>
            <a:r>
              <a:rPr lang="nl-BE" sz="2400" dirty="0" smtClean="0">
                <a:solidFill>
                  <a:schemeClr val="tx1">
                    <a:lumMod val="50000"/>
                    <a:lumOff val="50000"/>
                  </a:schemeClr>
                </a:solidFill>
                <a:latin typeface="Roboto" pitchFamily="2" charset="0"/>
                <a:ea typeface="Roboto" pitchFamily="2" charset="0"/>
              </a:rPr>
              <a:t>Boekdelen aan scholen</a:t>
            </a:r>
          </a:p>
          <a:p>
            <a:pPr algn="l"/>
            <a:endParaRPr lang="nl-BE" sz="2400" dirty="0" smtClean="0">
              <a:solidFill>
                <a:schemeClr val="tx1">
                  <a:lumMod val="50000"/>
                  <a:lumOff val="50000"/>
                </a:schemeClr>
              </a:solidFill>
              <a:latin typeface="Roboto" pitchFamily="2" charset="0"/>
              <a:ea typeface="Roboto" pitchFamily="2" charset="0"/>
            </a:endParaRPr>
          </a:p>
        </p:txBody>
      </p:sp>
      <p:pic>
        <p:nvPicPr>
          <p:cNvPr id="17" name="Picture 4" descr="Dirk Vertongen van Hou'tHart aan het werk in het houtatelier van de stad. © Jonathan Ramae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782" r="11705"/>
          <a:stretch/>
        </p:blipFill>
        <p:spPr bwMode="auto">
          <a:xfrm>
            <a:off x="6248914" y="1180968"/>
            <a:ext cx="2443773" cy="16719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et nieuwe gebouw van AMS aan het Mechelseplein. © HUB, Archell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914" y="2981168"/>
            <a:ext cx="2463021" cy="167196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Samenlevingsopbouw deelt anderstalige kinderboeken met een minibibliotheek op een bakfiets. © Benoit Vermeere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487"/>
          <a:stretch/>
        </p:blipFill>
        <p:spPr bwMode="auto">
          <a:xfrm>
            <a:off x="6248914" y="4875797"/>
            <a:ext cx="2443773" cy="1671968"/>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Rechte verbindingslijn 23"/>
          <p:cNvCxnSpPr/>
          <p:nvPr/>
        </p:nvCxnSpPr>
        <p:spPr>
          <a:xfrm>
            <a:off x="-681732" y="980728"/>
            <a:ext cx="1029714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28" name="Afbeelding 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56413" y="6309320"/>
            <a:ext cx="973712" cy="383346"/>
          </a:xfrm>
          <a:prstGeom prst="rect">
            <a:avLst/>
          </a:prstGeom>
        </p:spPr>
      </p:pic>
      <p:sp>
        <p:nvSpPr>
          <p:cNvPr id="29" name="Titel 1"/>
          <p:cNvSpPr txBox="1">
            <a:spLocks/>
          </p:cNvSpPr>
          <p:nvPr/>
        </p:nvSpPr>
        <p:spPr>
          <a:xfrm>
            <a:off x="360493" y="128826"/>
            <a:ext cx="81827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sz="4000" dirty="0" smtClean="0">
                <a:solidFill>
                  <a:schemeClr val="tx1">
                    <a:lumMod val="65000"/>
                    <a:lumOff val="35000"/>
                  </a:schemeClr>
                </a:solidFill>
                <a:latin typeface="Roboto Slab" pitchFamily="2" charset="0"/>
                <a:ea typeface="Roboto Slab" pitchFamily="2" charset="0"/>
              </a:rPr>
              <a:t>De delende stad</a:t>
            </a:r>
            <a:endParaRPr lang="nl-BE" sz="4000" dirty="0">
              <a:solidFill>
                <a:schemeClr val="tx1">
                  <a:lumMod val="65000"/>
                  <a:lumOff val="35000"/>
                </a:schemeClr>
              </a:solidFill>
              <a:latin typeface="Roboto Slab" pitchFamily="2" charset="0"/>
              <a:ea typeface="Roboto Slab" pitchFamily="2" charset="0"/>
            </a:endParaRPr>
          </a:p>
        </p:txBody>
      </p:sp>
      <p:pic>
        <p:nvPicPr>
          <p:cNvPr id="30" name="Picture 2" descr="Afbeeldingsresultaat voor stadslab2050 lo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950"/>
          <a:stretch/>
        </p:blipFill>
        <p:spPr bwMode="auto">
          <a:xfrm>
            <a:off x="8244408" y="202601"/>
            <a:ext cx="712946" cy="56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909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Rechte verbindingslijn 23"/>
          <p:cNvCxnSpPr/>
          <p:nvPr/>
        </p:nvCxnSpPr>
        <p:spPr>
          <a:xfrm>
            <a:off x="-681732" y="980728"/>
            <a:ext cx="1029714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9" name="Titel 1"/>
          <p:cNvSpPr txBox="1">
            <a:spLocks/>
          </p:cNvSpPr>
          <p:nvPr/>
        </p:nvSpPr>
        <p:spPr>
          <a:xfrm>
            <a:off x="421672" y="2708920"/>
            <a:ext cx="8182776" cy="1323439"/>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BE" sz="4000" dirty="0" smtClean="0">
                <a:solidFill>
                  <a:schemeClr val="tx1">
                    <a:lumMod val="65000"/>
                    <a:lumOff val="35000"/>
                  </a:schemeClr>
                </a:solidFill>
                <a:latin typeface="Roboto Slab" pitchFamily="2" charset="0"/>
                <a:ea typeface="Roboto Slab" pitchFamily="2" charset="0"/>
              </a:rPr>
              <a:t>5 eigenschappen van de deeleconomie</a:t>
            </a:r>
            <a:endParaRPr lang="nl-BE" sz="4000" dirty="0">
              <a:solidFill>
                <a:schemeClr val="tx1">
                  <a:lumMod val="65000"/>
                  <a:lumOff val="35000"/>
                </a:schemeClr>
              </a:solidFill>
              <a:latin typeface="Roboto Slab" pitchFamily="2" charset="0"/>
              <a:ea typeface="Roboto Slab" pitchFamily="2" charset="0"/>
            </a:endParaRPr>
          </a:p>
        </p:txBody>
      </p:sp>
      <p:pic>
        <p:nvPicPr>
          <p:cNvPr id="30" name="Picture 2" descr="Afbeeldingsresultaat voor stadslab2050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50"/>
          <a:stretch/>
        </p:blipFill>
        <p:spPr bwMode="auto">
          <a:xfrm>
            <a:off x="8244408" y="202601"/>
            <a:ext cx="712946" cy="562103"/>
          </a:xfrm>
          <a:prstGeom prst="rect">
            <a:avLst/>
          </a:prstGeom>
          <a:noFill/>
          <a:extLst>
            <a:ext uri="{909E8E84-426E-40DD-AFC4-6F175D3DCCD1}">
              <a14:hiddenFill xmlns:a14="http://schemas.microsoft.com/office/drawing/2010/main">
                <a:solidFill>
                  <a:srgbClr val="FFFFFF"/>
                </a:solidFill>
              </a14:hiddenFill>
            </a:ext>
          </a:extLst>
        </p:spPr>
      </p:pic>
      <p:sp>
        <p:nvSpPr>
          <p:cNvPr id="15" name="Titel 1"/>
          <p:cNvSpPr txBox="1">
            <a:spLocks/>
          </p:cNvSpPr>
          <p:nvPr/>
        </p:nvSpPr>
        <p:spPr>
          <a:xfrm>
            <a:off x="360493" y="128826"/>
            <a:ext cx="81827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sz="4000" dirty="0" smtClean="0">
                <a:solidFill>
                  <a:schemeClr val="tx1">
                    <a:lumMod val="65000"/>
                    <a:lumOff val="35000"/>
                  </a:schemeClr>
                </a:solidFill>
                <a:latin typeface="Roboto Slab" pitchFamily="2" charset="0"/>
                <a:ea typeface="Roboto Slab" pitchFamily="2" charset="0"/>
              </a:rPr>
              <a:t>De delende stad, duurzame stad?</a:t>
            </a:r>
            <a:endParaRPr lang="nl-BE" sz="4000" dirty="0">
              <a:solidFill>
                <a:schemeClr val="tx1">
                  <a:lumMod val="65000"/>
                  <a:lumOff val="35000"/>
                </a:schemeClr>
              </a:solidFill>
              <a:latin typeface="Roboto Slab" pitchFamily="2" charset="0"/>
              <a:ea typeface="Roboto Slab" pitchFamily="2" charset="0"/>
            </a:endParaRPr>
          </a:p>
        </p:txBody>
      </p:sp>
    </p:spTree>
    <p:extLst>
      <p:ext uri="{BB962C8B-B14F-4D97-AF65-F5344CB8AC3E}">
        <p14:creationId xmlns:p14="http://schemas.microsoft.com/office/powerpoint/2010/main" val="1583070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
          <p:cNvSpPr txBox="1">
            <a:spLocks/>
          </p:cNvSpPr>
          <p:nvPr/>
        </p:nvSpPr>
        <p:spPr>
          <a:xfrm>
            <a:off x="360493" y="128826"/>
            <a:ext cx="81827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sz="4000" dirty="0">
                <a:latin typeface="Roboto Slab" pitchFamily="2" charset="0"/>
                <a:ea typeface="Roboto Slab" pitchFamily="2" charset="0"/>
              </a:rPr>
              <a:t>Wat is deeleconomie?</a:t>
            </a:r>
          </a:p>
        </p:txBody>
      </p:sp>
      <p:cxnSp>
        <p:nvCxnSpPr>
          <p:cNvPr id="15" name="Rechte verbindingslijn 14"/>
          <p:cNvCxnSpPr/>
          <p:nvPr/>
        </p:nvCxnSpPr>
        <p:spPr>
          <a:xfrm>
            <a:off x="-681732" y="980728"/>
            <a:ext cx="1029714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hthoek 16"/>
          <p:cNvSpPr/>
          <p:nvPr/>
        </p:nvSpPr>
        <p:spPr>
          <a:xfrm>
            <a:off x="0" y="1268760"/>
            <a:ext cx="9144000" cy="523220"/>
          </a:xfrm>
          <a:prstGeom prst="rect">
            <a:avLst/>
          </a:prstGeom>
        </p:spPr>
        <p:txBody>
          <a:bodyPr wrap="square">
            <a:spAutoFit/>
          </a:bodyPr>
          <a:lstStyle/>
          <a:p>
            <a:pPr algn="ctr"/>
            <a:r>
              <a:rPr lang="nl-BE" sz="2800" dirty="0" smtClean="0"/>
              <a:t>1. Is opgeschaald door </a:t>
            </a:r>
            <a:r>
              <a:rPr lang="nl-BE" sz="2800" dirty="0" smtClean="0"/>
              <a:t>internet </a:t>
            </a:r>
            <a:r>
              <a:rPr lang="nl-BE" sz="2800" dirty="0"/>
              <a:t>technologie (risicobeheer) </a:t>
            </a:r>
            <a:endParaRPr lang="nl-BE" sz="2800" dirty="0" smtClean="0"/>
          </a:p>
        </p:txBody>
      </p:sp>
      <p:sp>
        <p:nvSpPr>
          <p:cNvPr id="3" name="AutoShape 4" descr="Afbeeldingsresultaat voor hopl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4" name="AutoShape 6" descr="Afbeeldingsresultaat voor hopl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5" name="AutoShape 8" descr="Afbeeldingsresultaat voor hopl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6" name="AutoShape 10" descr="Afbeeldingsresultaat voor hopl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7" name="AutoShape 2" descr="Afbeeldingsresultaat voor hopl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8" name="AutoShape 4" descr="Afbeeldingsresultaat voor hoplr"/>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8194" name="Picture 2" descr="Afbeeldingsresultaat voor peerby smartphone"/>
          <p:cNvPicPr>
            <a:picLocks noChangeAspect="1" noChangeArrowheads="1"/>
          </p:cNvPicPr>
          <p:nvPr/>
        </p:nvPicPr>
        <p:blipFill rotWithShape="1">
          <a:blip r:embed="rId3">
            <a:extLst>
              <a:ext uri="{28A0092B-C50C-407E-A947-70E740481C1C}">
                <a14:useLocalDpi xmlns:a14="http://schemas.microsoft.com/office/drawing/2010/main" val="0"/>
              </a:ext>
            </a:extLst>
          </a:blip>
          <a:srcRect l="10659"/>
          <a:stretch/>
        </p:blipFill>
        <p:spPr bwMode="auto">
          <a:xfrm>
            <a:off x="-317500" y="2060848"/>
            <a:ext cx="9600228" cy="4797153"/>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8172400" y="6525344"/>
            <a:ext cx="955711" cy="253916"/>
          </a:xfrm>
          <a:prstGeom prst="rect">
            <a:avLst/>
          </a:prstGeom>
        </p:spPr>
        <p:txBody>
          <a:bodyPr wrap="none">
            <a:spAutoFit/>
          </a:bodyPr>
          <a:lstStyle/>
          <a:p>
            <a:r>
              <a:rPr lang="nl-BE" sz="1050" dirty="0">
                <a:solidFill>
                  <a:schemeClr val="bg1"/>
                </a:solidFill>
                <a:latin typeface="Roboto"/>
              </a:rPr>
              <a:t>F</a:t>
            </a:r>
            <a:r>
              <a:rPr lang="nl-BE" sz="1050" dirty="0" smtClean="0">
                <a:solidFill>
                  <a:schemeClr val="bg1"/>
                </a:solidFill>
                <a:latin typeface="Roboto"/>
              </a:rPr>
              <a:t>oto</a:t>
            </a:r>
            <a:r>
              <a:rPr lang="nl-BE" sz="1050" dirty="0">
                <a:solidFill>
                  <a:schemeClr val="bg1"/>
                </a:solidFill>
                <a:latin typeface="Roboto"/>
              </a:rPr>
              <a:t>: </a:t>
            </a:r>
            <a:r>
              <a:rPr lang="nl-BE" sz="1050" dirty="0" err="1">
                <a:solidFill>
                  <a:schemeClr val="bg1"/>
                </a:solidFill>
                <a:latin typeface="Roboto"/>
              </a:rPr>
              <a:t>Peerby</a:t>
            </a:r>
            <a:endParaRPr lang="nl-BE" sz="1050" dirty="0">
              <a:solidFill>
                <a:schemeClr val="bg1"/>
              </a:solidFill>
              <a:latin typeface="Roboto"/>
            </a:endParaRPr>
          </a:p>
        </p:txBody>
      </p:sp>
      <p:pic>
        <p:nvPicPr>
          <p:cNvPr id="18" name="Picture 2" descr="Afbeeldingsresultaat voor stadslab2050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950"/>
          <a:stretch/>
        </p:blipFill>
        <p:spPr bwMode="auto">
          <a:xfrm>
            <a:off x="8244408" y="202601"/>
            <a:ext cx="712946" cy="56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272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5672</TotalTime>
  <Words>1670</Words>
  <Application>Microsoft Office PowerPoint</Application>
  <PresentationFormat>Diavoorstelling (4:3)</PresentationFormat>
  <Paragraphs>213</Paragraphs>
  <Slides>19</Slides>
  <Notes>19</Notes>
  <HiddenSlides>0</HiddenSlides>
  <MMClips>0</MMClips>
  <ScaleCrop>false</ScaleCrop>
  <HeadingPairs>
    <vt:vector size="4" baseType="variant">
      <vt:variant>
        <vt:lpstr>Thema</vt:lpstr>
      </vt:variant>
      <vt:variant>
        <vt:i4>1</vt:i4>
      </vt:variant>
      <vt:variant>
        <vt:lpstr>Diatitels</vt:lpstr>
      </vt:variant>
      <vt:variant>
        <vt:i4>19</vt:i4>
      </vt:variant>
    </vt:vector>
  </HeadingPairs>
  <TitlesOfParts>
    <vt:vector size="20" baseType="lpstr">
      <vt:lpstr>Kantoorthema</vt:lpstr>
      <vt:lpstr>PowerPoint-presentatie</vt:lpstr>
      <vt:lpstr>Een stedelijk labo</vt:lpstr>
      <vt:lpstr>Thematische trajecten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Digipolis Antwerpen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Luk Lafosse</dc:creator>
  <cp:lastModifiedBy>Luk Lafosse</cp:lastModifiedBy>
  <cp:revision>150</cp:revision>
  <cp:lastPrinted>2019-11-29T07:10:42Z</cp:lastPrinted>
  <dcterms:created xsi:type="dcterms:W3CDTF">2018-11-12T15:30:04Z</dcterms:created>
  <dcterms:modified xsi:type="dcterms:W3CDTF">2019-11-29T07:18:19Z</dcterms:modified>
</cp:coreProperties>
</file>