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media/image4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8"/>
  </p:notesMasterIdLst>
  <p:handoutMasterIdLst>
    <p:handoutMasterId r:id="rId19"/>
  </p:handoutMasterIdLst>
  <p:sldIdLst>
    <p:sldId id="319" r:id="rId6"/>
    <p:sldId id="332" r:id="rId7"/>
    <p:sldId id="333" r:id="rId8"/>
    <p:sldId id="334" r:id="rId9"/>
    <p:sldId id="335" r:id="rId10"/>
    <p:sldId id="336" r:id="rId11"/>
    <p:sldId id="345" r:id="rId12"/>
    <p:sldId id="338" r:id="rId13"/>
    <p:sldId id="339" r:id="rId14"/>
    <p:sldId id="340" r:id="rId15"/>
    <p:sldId id="341" r:id="rId16"/>
    <p:sldId id="304" r:id="rId17"/>
  </p:sldIdLst>
  <p:sldSz cx="9144000" cy="6858000" type="screen4x3"/>
  <p:notesSz cx="6794500" cy="9906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7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44043" y="9718800"/>
            <a:ext cx="722848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pPr algn="l"/>
            <a:fld id="{9315242F-80AF-48B4-ACF9-1C6EA8F04FC6}" type="datetime1"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t>4/05/2022</a:t>
            </a:fld>
            <a:endParaRPr lang="nl-B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289477" y="9718800"/>
            <a:ext cx="4580037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kies "Lint › Invoegen › Tekst › Koptekst en voettekst" om hier de titel van de presentatie in te voegen.</a:t>
            </a:r>
            <a:endParaRPr lang="nl-B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869514" y="9718800"/>
            <a:ext cx="3816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fld id="{D705F4A5-B7FD-4CA5-8E15-C06B0309A278}" type="slidenum"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nl-B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544044" y="9679342"/>
            <a:ext cx="570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3072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44042" y="9718800"/>
            <a:ext cx="7240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F95D69-BCF1-4FED-894F-024CB3A12698}" type="datetime1">
              <a:rPr lang="nl-BE" smtClean="0"/>
              <a:t>4/05/2022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289475" y="9718800"/>
            <a:ext cx="4579600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kies "Lint › Invoegen › Tekst › Koptekst en voettekst" om hier de titel van de presentatie in te voegen.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869076" y="9714635"/>
            <a:ext cx="3816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D3DA4B-36C4-4958-99F5-EDADE568466D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544044" y="9679342"/>
            <a:ext cx="570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notities 8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00066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97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3" orient="horz" pos="1132" userDrawn="1">
          <p15:clr>
            <a:srgbClr val="FBAE40"/>
          </p15:clr>
        </p15:guide>
        <p15:guide id="4" orient="horz" pos="4087" userDrawn="1">
          <p15:clr>
            <a:srgbClr val="FBAE40"/>
          </p15:clr>
        </p15:guide>
        <p15:guide id="5" pos="427" userDrawn="1">
          <p15:clr>
            <a:srgbClr val="FBAE40"/>
          </p15:clr>
        </p15:guide>
        <p15:guide id="6" pos="4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5319730"/>
            <a:ext cx="9144000" cy="1550915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51084" y="5354543"/>
            <a:ext cx="6400800" cy="1516102"/>
          </a:xfrm>
          <a:solidFill>
            <a:schemeClr val="tx1"/>
          </a:solidFill>
        </p:spPr>
        <p:txBody>
          <a:bodyPr lIns="108000" tIns="108000" rIns="144000" bIns="108000" anchor="b" anchorCtr="0">
            <a:normAutofit/>
          </a:bodyPr>
          <a:lstStyle>
            <a:lvl1pPr algn="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BE" dirty="0" smtClean="0"/>
              <a:t>[ indien je logo’s wil plaatsen: klik op de kaderrand van dit zwarte vlak en verwijder het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voeg de slotgroet in.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1601" y="2114542"/>
            <a:ext cx="5201192" cy="41688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7883"/>
            <a:ext cx="2301245" cy="4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59" y="0"/>
            <a:ext cx="1870641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9634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4" orient="horz" pos="4087" userDrawn="1">
          <p15:clr>
            <a:srgbClr val="FBAE40"/>
          </p15:clr>
        </p15:guide>
        <p15:guide id="5" pos="427" userDrawn="1">
          <p15:clr>
            <a:srgbClr val="FBAE40"/>
          </p15:clr>
        </p15:guide>
        <p15:guide id="6" pos="4325" userDrawn="1">
          <p15:clr>
            <a:srgbClr val="FBAE40"/>
          </p15:clr>
        </p15:guide>
        <p15:guide id="7" orient="horz" pos="11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op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52" y="0"/>
            <a:ext cx="1864548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1037" y="1800000"/>
            <a:ext cx="3132000" cy="4680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38651" y="1800000"/>
            <a:ext cx="3132000" cy="4680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1201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427" userDrawn="1">
          <p15:clr>
            <a:srgbClr val="FBAE40"/>
          </p15:clr>
        </p15:guide>
        <p15:guide id="4" pos="2478" userDrawn="1">
          <p15:clr>
            <a:srgbClr val="FBAE40"/>
          </p15:clr>
        </p15:guide>
        <p15:guide id="5" pos="2403" userDrawn="1">
          <p15:clr>
            <a:srgbClr val="FBAE40"/>
          </p15:clr>
        </p15:guide>
        <p15:guide id="6" pos="4454" userDrawn="1">
          <p15:clr>
            <a:srgbClr val="FBAE40"/>
          </p15:clr>
        </p15:guide>
        <p15:guide id="8" orient="horz" pos="4087" userDrawn="1">
          <p15:clr>
            <a:srgbClr val="FBAE40"/>
          </p15:clr>
        </p15:guide>
        <p15:guide id="10" orient="horz" pos="11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 smtClean="0"/>
              <a:t>Klik op dit pictogram 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om een afbeelding in te voegen.</a:t>
            </a:r>
            <a:endParaRPr lang="nl-BE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00" y="1130400"/>
            <a:ext cx="6253200" cy="7153200"/>
          </a:xfrm>
          <a:custGeom>
            <a:avLst/>
            <a:gdLst>
              <a:gd name="connsiteX0" fmla="*/ 1681039 w 6253200"/>
              <a:gd name="connsiteY0" fmla="*/ 0 h 7153200"/>
              <a:gd name="connsiteX1" fmla="*/ 3728203 w 6253200"/>
              <a:gd name="connsiteY1" fmla="*/ 0 h 7153200"/>
              <a:gd name="connsiteX2" fmla="*/ 3728203 w 6253200"/>
              <a:gd name="connsiteY2" fmla="*/ 1913051 h 7153200"/>
              <a:gd name="connsiteX3" fmla="*/ 6253200 w 6253200"/>
              <a:gd name="connsiteY3" fmla="*/ 1913051 h 7153200"/>
              <a:gd name="connsiteX4" fmla="*/ 6253200 w 6253200"/>
              <a:gd name="connsiteY4" fmla="*/ 7153200 h 7153200"/>
              <a:gd name="connsiteX5" fmla="*/ 3332418 w 6253200"/>
              <a:gd name="connsiteY5" fmla="*/ 7153200 h 7153200"/>
              <a:gd name="connsiteX6" fmla="*/ 3332418 w 6253200"/>
              <a:gd name="connsiteY6" fmla="*/ 5243104 h 7153200"/>
              <a:gd name="connsiteX7" fmla="*/ 0 w 6253200"/>
              <a:gd name="connsiteY7" fmla="*/ 5243104 h 7153200"/>
              <a:gd name="connsiteX8" fmla="*/ 0 w 6253200"/>
              <a:gd name="connsiteY8" fmla="*/ 2895690 h 7153200"/>
              <a:gd name="connsiteX9" fmla="*/ 1681039 w 6253200"/>
              <a:gd name="connsiteY9" fmla="*/ 2895690 h 71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3200" h="7153200">
                <a:moveTo>
                  <a:pt x="1681039" y="0"/>
                </a:moveTo>
                <a:lnTo>
                  <a:pt x="3728203" y="0"/>
                </a:lnTo>
                <a:lnTo>
                  <a:pt x="3728203" y="1913051"/>
                </a:lnTo>
                <a:lnTo>
                  <a:pt x="6253200" y="1913051"/>
                </a:lnTo>
                <a:lnTo>
                  <a:pt x="6253200" y="7153200"/>
                </a:lnTo>
                <a:lnTo>
                  <a:pt x="3332418" y="7153200"/>
                </a:lnTo>
                <a:lnTo>
                  <a:pt x="3332418" y="5243104"/>
                </a:lnTo>
                <a:lnTo>
                  <a:pt x="0" y="5243104"/>
                </a:lnTo>
                <a:lnTo>
                  <a:pt x="0" y="2895690"/>
                </a:lnTo>
                <a:lnTo>
                  <a:pt x="1681039" y="289569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56000"/>
            <a:ext cx="1843200" cy="70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058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56" y="0"/>
            <a:ext cx="1767844" cy="1566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668338" y="1915200"/>
            <a:ext cx="8475662" cy="4942800"/>
          </a:xfrm>
          <a:noFill/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 smtClean="0"/>
              <a:t>Klik op dit pictogram 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om een afbeelding in te voegen.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2218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1037" y="646120"/>
            <a:ext cx="3132000" cy="5833879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4082400" y="0"/>
            <a:ext cx="5061600" cy="6858000"/>
          </a:xfrm>
          <a:noFill/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 smtClean="0"/>
              <a:t>Klik op dit pictogram 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om een afbeelding in te voegen.</a:t>
            </a:r>
            <a:endParaRPr lang="nl-BE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4215600" y="4395600"/>
            <a:ext cx="5490000" cy="2948400"/>
          </a:xfrm>
          <a:custGeom>
            <a:avLst/>
            <a:gdLst>
              <a:gd name="connsiteX0" fmla="*/ 0 w 5490000"/>
              <a:gd name="connsiteY0" fmla="*/ 0 h 2948400"/>
              <a:gd name="connsiteX1" fmla="*/ 877395 w 5490000"/>
              <a:gd name="connsiteY1" fmla="*/ 0 h 2948400"/>
              <a:gd name="connsiteX2" fmla="*/ 877395 w 5490000"/>
              <a:gd name="connsiteY2" fmla="*/ 516642 h 2948400"/>
              <a:gd name="connsiteX3" fmla="*/ 2940112 w 5490000"/>
              <a:gd name="connsiteY3" fmla="*/ 516642 h 2948400"/>
              <a:gd name="connsiteX4" fmla="*/ 2940112 w 5490000"/>
              <a:gd name="connsiteY4" fmla="*/ 984474 h 2948400"/>
              <a:gd name="connsiteX5" fmla="*/ 5490000 w 5490000"/>
              <a:gd name="connsiteY5" fmla="*/ 984474 h 2948400"/>
              <a:gd name="connsiteX6" fmla="*/ 5490000 w 5490000"/>
              <a:gd name="connsiteY6" fmla="*/ 2110018 h 2948400"/>
              <a:gd name="connsiteX7" fmla="*/ 3046438 w 5490000"/>
              <a:gd name="connsiteY7" fmla="*/ 2110018 h 2948400"/>
              <a:gd name="connsiteX8" fmla="*/ 3046438 w 5490000"/>
              <a:gd name="connsiteY8" fmla="*/ 2948400 h 2948400"/>
              <a:gd name="connsiteX9" fmla="*/ 2233088 w 5490000"/>
              <a:gd name="connsiteY9" fmla="*/ 2948400 h 2948400"/>
              <a:gd name="connsiteX10" fmla="*/ 2233088 w 5490000"/>
              <a:gd name="connsiteY10" fmla="*/ 2110018 h 2948400"/>
              <a:gd name="connsiteX11" fmla="*/ 733163 w 5490000"/>
              <a:gd name="connsiteY11" fmla="*/ 2110018 h 2948400"/>
              <a:gd name="connsiteX12" fmla="*/ 0 w 5490000"/>
              <a:gd name="connsiteY12" fmla="*/ 807246 h 29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0000" h="2948400">
                <a:moveTo>
                  <a:pt x="0" y="0"/>
                </a:moveTo>
                <a:lnTo>
                  <a:pt x="877395" y="0"/>
                </a:lnTo>
                <a:lnTo>
                  <a:pt x="877395" y="516642"/>
                </a:lnTo>
                <a:lnTo>
                  <a:pt x="2940112" y="516642"/>
                </a:lnTo>
                <a:lnTo>
                  <a:pt x="2940112" y="984474"/>
                </a:lnTo>
                <a:lnTo>
                  <a:pt x="5490000" y="984474"/>
                </a:lnTo>
                <a:lnTo>
                  <a:pt x="5490000" y="2110018"/>
                </a:lnTo>
                <a:lnTo>
                  <a:pt x="3046438" y="2110018"/>
                </a:lnTo>
                <a:lnTo>
                  <a:pt x="3046438" y="2948400"/>
                </a:lnTo>
                <a:lnTo>
                  <a:pt x="2233088" y="2948400"/>
                </a:lnTo>
                <a:lnTo>
                  <a:pt x="2233088" y="2110018"/>
                </a:lnTo>
                <a:lnTo>
                  <a:pt x="733163" y="2110018"/>
                </a:lnTo>
                <a:lnTo>
                  <a:pt x="0" y="8072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970643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2" pos="2404" userDrawn="1">
          <p15:clr>
            <a:srgbClr val="FBAE40"/>
          </p15:clr>
        </p15:guide>
        <p15:guide id="3" pos="427" userDrawn="1">
          <p15:clr>
            <a:srgbClr val="FBAE40"/>
          </p15:clr>
        </p15:guide>
        <p15:guide id="4" orient="horz" pos="397" userDrawn="1">
          <p15:clr>
            <a:srgbClr val="FBAE40"/>
          </p15:clr>
        </p15:guide>
        <p15:guide id="5" orient="horz" pos="408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651"/>
            <a:ext cx="3938024" cy="969266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35" y="0"/>
            <a:ext cx="307406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128" y="500400"/>
            <a:ext cx="6181200" cy="1986372"/>
          </a:xfrm>
        </p:spPr>
        <p:txBody>
          <a:bodyPr anchor="b" anchorCtr="0">
            <a:normAutofit/>
          </a:bodyPr>
          <a:lstStyle>
            <a:lvl1pPr algn="l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8176" y="2563810"/>
            <a:ext cx="6169824" cy="2317914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700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Klik om de datum in te voegen.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56155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651"/>
            <a:ext cx="3938024" cy="969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128" y="500400"/>
            <a:ext cx="4738072" cy="1987200"/>
          </a:xfrm>
        </p:spPr>
        <p:txBody>
          <a:bodyPr anchor="b" anchorCtr="0">
            <a:normAutofit/>
          </a:bodyPr>
          <a:lstStyle>
            <a:lvl1pPr algn="l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8176" y="2563810"/>
            <a:ext cx="4719024" cy="2317914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700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Klik om de datum in te voegen.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6076328" y="0"/>
            <a:ext cx="3060000" cy="685165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Klik op dit pictogram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om een afbeelding in te voegen.</a:t>
            </a:r>
            <a:endParaRPr lang="nl-BE" dirty="0"/>
          </a:p>
        </p:txBody>
      </p:sp>
      <p:sp>
        <p:nvSpPr>
          <p:cNvPr id="36" name="Tijdelijke aanduiding voor tekst 35"/>
          <p:cNvSpPr>
            <a:spLocks noGrp="1"/>
          </p:cNvSpPr>
          <p:nvPr>
            <p:ph type="body" sz="quarter" idx="12" hasCustomPrompt="1"/>
          </p:nvPr>
        </p:nvSpPr>
        <p:spPr>
          <a:xfrm>
            <a:off x="4039200" y="4370400"/>
            <a:ext cx="5666400" cy="2988000"/>
          </a:xfrm>
          <a:custGeom>
            <a:avLst/>
            <a:gdLst>
              <a:gd name="connsiteX0" fmla="*/ 0 w 5666400"/>
              <a:gd name="connsiteY0" fmla="*/ 0 h 2988000"/>
              <a:gd name="connsiteX1" fmla="*/ 820581 w 5666400"/>
              <a:gd name="connsiteY1" fmla="*/ 0 h 2988000"/>
              <a:gd name="connsiteX2" fmla="*/ 820581 w 5666400"/>
              <a:gd name="connsiteY2" fmla="*/ 553856 h 2988000"/>
              <a:gd name="connsiteX3" fmla="*/ 2967656 w 5666400"/>
              <a:gd name="connsiteY3" fmla="*/ 553856 h 2988000"/>
              <a:gd name="connsiteX4" fmla="*/ 2967656 w 5666400"/>
              <a:gd name="connsiteY4" fmla="*/ 1009674 h 2988000"/>
              <a:gd name="connsiteX5" fmla="*/ 5666400 w 5666400"/>
              <a:gd name="connsiteY5" fmla="*/ 1009674 h 2988000"/>
              <a:gd name="connsiteX6" fmla="*/ 5666400 w 5666400"/>
              <a:gd name="connsiteY6" fmla="*/ 2988000 h 2988000"/>
              <a:gd name="connsiteX7" fmla="*/ 0 w 56664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6400" h="2988000">
                <a:moveTo>
                  <a:pt x="0" y="0"/>
                </a:moveTo>
                <a:lnTo>
                  <a:pt x="820581" y="0"/>
                </a:lnTo>
                <a:lnTo>
                  <a:pt x="820581" y="553856"/>
                </a:lnTo>
                <a:lnTo>
                  <a:pt x="2967656" y="553856"/>
                </a:lnTo>
                <a:lnTo>
                  <a:pt x="2967656" y="1009674"/>
                </a:lnTo>
                <a:lnTo>
                  <a:pt x="5666400" y="1009674"/>
                </a:lnTo>
                <a:lnTo>
                  <a:pt x="5666400" y="2988000"/>
                </a:lnTo>
                <a:lnTo>
                  <a:pt x="0" y="298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5449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1059" cy="16154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27" y="0"/>
            <a:ext cx="652273" cy="25024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0156"/>
            <a:ext cx="5766828" cy="17678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31200"/>
            <a:ext cx="7772400" cy="1986372"/>
          </a:xfrm>
        </p:spPr>
        <p:txBody>
          <a:bodyPr anchor="b" anchorCtr="0">
            <a:normAutofit/>
          </a:bodyPr>
          <a:lstStyle>
            <a:lvl1pPr algn="ctr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297234"/>
            <a:ext cx="7772400" cy="2317914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06909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Klik om de datum in te voegen.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30297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69128" y="646120"/>
            <a:ext cx="6192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1037" y="1800000"/>
            <a:ext cx="61812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10/09/2021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619-51E3-45BC-B588-E076BCFF4B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0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60" r:id="rId4"/>
    <p:sldLayoutId id="2147483654" r:id="rId5"/>
    <p:sldLayoutId id="2147483661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600" indent="-3600" algn="l" defTabSz="914400" rtl="0" eaLnBrk="1" latinLnBrk="0" hangingPunct="1">
        <a:lnSpc>
          <a:spcPct val="102000"/>
        </a:lnSpc>
        <a:spcBef>
          <a:spcPts val="750"/>
        </a:spcBef>
        <a:buFont typeface="Arial" panose="020B0604020202020204" pitchFamily="34" charset="0"/>
        <a:buChar char="​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" indent="-3600" algn="l" defTabSz="914400" rtl="0" eaLnBrk="1" latinLnBrk="0" hangingPunct="1">
        <a:lnSpc>
          <a:spcPct val="96000"/>
        </a:lnSpc>
        <a:spcBef>
          <a:spcPts val="1000"/>
        </a:spcBef>
        <a:buFont typeface="Arial" panose="020B0604020202020204" pitchFamily="34" charset="0"/>
        <a:buChar char="​"/>
        <a:defRPr sz="2110" b="1" kern="1200" spc="-2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2000"/>
        </a:lnSpc>
        <a:spcBef>
          <a:spcPts val="768"/>
        </a:spcBef>
        <a:buClr>
          <a:schemeClr val="accent4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396000" algn="l" defTabSz="914400" rtl="0" eaLnBrk="1" latinLnBrk="0" hangingPunct="1">
        <a:lnSpc>
          <a:spcPct val="102000"/>
        </a:lnSpc>
        <a:spcBef>
          <a:spcPts val="768"/>
        </a:spcBef>
        <a:buClr>
          <a:schemeClr val="accent4"/>
        </a:buClr>
        <a:buFont typeface="Arial" panose="020B0604020202020204" pitchFamily="34" charset="0"/>
        <a:buChar char="▬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49600" indent="-216000" algn="l" defTabSz="914400" rtl="0" eaLnBrk="1" latinLnBrk="0" hangingPunct="1">
        <a:lnSpc>
          <a:spcPct val="102000"/>
        </a:lnSpc>
        <a:spcBef>
          <a:spcPts val="510"/>
        </a:spcBef>
        <a:buClr>
          <a:schemeClr val="accent4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51600" y="586589"/>
            <a:ext cx="5108400" cy="12615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1600" y="2112163"/>
            <a:ext cx="5201999" cy="416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 - broodtekst</a:t>
            </a:r>
          </a:p>
          <a:p>
            <a:pPr lvl="1"/>
            <a:r>
              <a:rPr lang="nl-NL" dirty="0" smtClean="0"/>
              <a:t>Tweede niveau – naam medewerker</a:t>
            </a:r>
          </a:p>
          <a:p>
            <a:pPr lvl="2"/>
            <a:r>
              <a:rPr lang="nl-NL" dirty="0" smtClean="0"/>
              <a:t>Derde niveau – functie medewerker</a:t>
            </a:r>
          </a:p>
          <a:p>
            <a:pPr lvl="3"/>
            <a:r>
              <a:rPr lang="nl-NL" dirty="0" smtClean="0"/>
              <a:t>Vierde niveau – instituut </a:t>
            </a:r>
          </a:p>
          <a:p>
            <a:pPr lvl="4"/>
            <a:r>
              <a:rPr lang="nl-NL" dirty="0" smtClean="0"/>
              <a:t>Vijfde niveau – team/project</a:t>
            </a:r>
          </a:p>
          <a:p>
            <a:pPr lvl="5"/>
            <a:r>
              <a:rPr lang="nl-NL" dirty="0" smtClean="0"/>
              <a:t>Zesde niveau – </a:t>
            </a:r>
            <a:r>
              <a:rPr lang="nl-NL" dirty="0" err="1" smtClean="0"/>
              <a:t>url’s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10/09/2021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619-51E3-45BC-B588-E076BCFF4B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21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7" r:id="rId3"/>
    <p:sldLayoutId id="214748366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1000"/>
        </a:lnSpc>
        <a:spcBef>
          <a:spcPct val="0"/>
        </a:spcBef>
        <a:buNone/>
        <a:defRPr sz="4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19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2030" b="1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SzPct val="90000"/>
        <a:buFont typeface="Arial" panose="020B0604020202020204" pitchFamily="34" charset="0"/>
        <a:buChar char="​"/>
        <a:defRPr sz="1900" b="0" i="1" kern="1200">
          <a:solidFill>
            <a:schemeClr val="bg1"/>
          </a:solidFill>
          <a:latin typeface="+mn-lt"/>
          <a:ea typeface="+mn-ea"/>
          <a:cs typeface="+mn-cs"/>
        </a:defRPr>
      </a:lvl3pPr>
      <a:lvl4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​"/>
        <a:defRPr sz="1900" b="1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​"/>
        <a:defRPr sz="19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1800" b="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281238" indent="-31115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.goemaere@saamo.be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ir5HfOq6K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6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7.png"/><Relationship Id="rId7" Type="http://schemas.openxmlformats.org/officeDocument/2006/relationships/image" Target="../media/image5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32.png"/><Relationship Id="rId10" Type="http://schemas.openxmlformats.org/officeDocument/2006/relationships/image" Target="../media/image60.png"/><Relationship Id="rId4" Type="http://schemas.openxmlformats.org/officeDocument/2006/relationships/image" Target="../media/image55.jpg"/><Relationship Id="rId9" Type="http://schemas.openxmlformats.org/officeDocument/2006/relationships/image" Target="../media/image5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latin typeface="Calibre" panose="020B0503030202060203" pitchFamily="34" charset="0"/>
              </a:rPr>
              <a:t>Papillon</a:t>
            </a:r>
            <a:endParaRPr lang="nl-BE" dirty="0">
              <a:latin typeface="Calibre" panose="020B050303020206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latin typeface="Calibre" panose="020B0503030202060203" pitchFamily="34" charset="0"/>
              </a:rPr>
              <a:t>Strijden tegen energiearmoede op een manier die goed is voor mens en planeet</a:t>
            </a:r>
            <a:endParaRPr lang="nl-BE" dirty="0">
              <a:latin typeface="Calibre" panose="020B0503030202060203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>
                <a:latin typeface="Calibre" panose="020B0503030202060203" pitchFamily="34" charset="0"/>
              </a:rPr>
              <a:t>Versie april 2022</a:t>
            </a:r>
            <a:endParaRPr lang="nl-BE" dirty="0">
              <a:latin typeface="Calibre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14313" lvl="1" indent="-214313" fontAlgn="base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chemeClr val="tx1"/>
                </a:solidFill>
                <a:latin typeface="Calibre" panose="020B0503030202060203" pitchFamily="34" charset="0"/>
              </a:rPr>
              <a:t>Wat bieden we? </a:t>
            </a:r>
            <a:r>
              <a:rPr lang="nl-NL" sz="28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sz="28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fontAlgn="base"/>
            <a:r>
              <a:rPr lang="nl-NL" sz="600" dirty="0">
                <a:latin typeface="Calibre" panose="020B0503030202060203" pitchFamily="34" charset="0"/>
              </a:rPr>
              <a:t> </a:t>
            </a:r>
            <a:endParaRPr lang="nl-BE" sz="600" dirty="0"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Onze ervaring uit het </a:t>
            </a:r>
            <a:r>
              <a:rPr lang="nl-BE" sz="1500" b="0" dirty="0" smtClean="0">
                <a:solidFill>
                  <a:schemeClr val="tx1"/>
                </a:solidFill>
                <a:latin typeface="Calibre" panose="020B0503030202060203" pitchFamily="34" charset="0"/>
              </a:rPr>
              <a:t>pilootproject en eerste opschalingsfase</a:t>
            </a:r>
            <a:endParaRPr lang="nl-BE" sz="1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bereidheid mee te zoeken naar de meest geschikte werkwijze voor uw context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Opleiding voor de lokale trekker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Een franchisemodel waarbij diensten intekenen op een pakket (= toestellen + werkwijze)</a:t>
            </a: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sz="1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Gestandaardiseerde contracten + vastgelegde huurprijzen</a:t>
            </a: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sz="1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Aanspreekpersoon naar Bosch: bestellingen centraliseren + facturatie naar franchisenemer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Helpdesk voor de franchisenemer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Communicatiemateriaal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Projectcoördinatie + aan de slag met </a:t>
            </a:r>
            <a:r>
              <a:rPr lang="nl-BE" sz="1500" b="0" dirty="0" err="1">
                <a:solidFill>
                  <a:schemeClr val="tx1"/>
                </a:solidFill>
                <a:latin typeface="Calibre" panose="020B0503030202060203" pitchFamily="34" charset="0"/>
              </a:rPr>
              <a:t>lessons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 </a:t>
            </a:r>
            <a:r>
              <a:rPr lang="nl-BE" sz="1500" b="0" dirty="0" err="1">
                <a:solidFill>
                  <a:schemeClr val="tx1"/>
                </a:solidFill>
                <a:latin typeface="Calibre" panose="020B0503030202060203" pitchFamily="34" charset="0"/>
              </a:rPr>
              <a:t>learned</a:t>
            </a:r>
            <a:endParaRPr lang="nl-BE" sz="1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fontAlgn="base"/>
            <a:r>
              <a:rPr lang="nl-BE" sz="1350" dirty="0">
                <a:latin typeface="Calibre" panose="020B0503030202060203" pitchFamily="34" charset="0"/>
              </a:rPr>
              <a:t> </a:t>
            </a:r>
          </a:p>
          <a:p>
            <a:endParaRPr lang="nl-BE" dirty="0">
              <a:latin typeface="Calibre" panose="020B0503030202060203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Sociaal Franchise model </a:t>
            </a:r>
          </a:p>
        </p:txBody>
      </p:sp>
    </p:spTree>
    <p:extLst>
      <p:ext uri="{BB962C8B-B14F-4D97-AF65-F5344CB8AC3E}">
        <p14:creationId xmlns:p14="http://schemas.microsoft.com/office/powerpoint/2010/main" val="11592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600" dirty="0">
                <a:latin typeface="Calibre" panose="020B0503030202060203" pitchFamily="34" charset="0"/>
              </a:rPr>
              <a:t>Wat verwachten we?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 smtClean="0">
                <a:solidFill>
                  <a:schemeClr val="tx1"/>
                </a:solidFill>
                <a:latin typeface="Calibre" panose="020B0503030202060203" pitchFamily="34" charset="0"/>
              </a:rPr>
              <a:t>Franchise 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fee: 15</a:t>
            </a:r>
            <a:r>
              <a:rPr lang="nl-BE" sz="1500" b="0" dirty="0" smtClean="0">
                <a:solidFill>
                  <a:schemeClr val="tx1"/>
                </a:solidFill>
                <a:latin typeface="Calibre" panose="020B0503030202060203" pitchFamily="34" charset="0"/>
              </a:rPr>
              <a:t>€*/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toestel </a:t>
            </a:r>
            <a:r>
              <a:rPr lang="nl-BE" sz="1200" b="0" i="1" dirty="0" smtClean="0">
                <a:solidFill>
                  <a:schemeClr val="tx1"/>
                </a:solidFill>
                <a:latin typeface="Calibre" panose="020B0503030202060203" pitchFamily="34" charset="0"/>
              </a:rPr>
              <a:t>*</a:t>
            </a:r>
            <a:r>
              <a:rPr lang="nl-BE" sz="1200" b="0" i="1" dirty="0">
                <a:solidFill>
                  <a:schemeClr val="tx1"/>
                </a:solidFill>
                <a:latin typeface="Calibre" panose="020B0503030202060203" pitchFamily="34" charset="0"/>
              </a:rPr>
              <a:t>opschaling 2021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Selectie van en contact met de huurder</a:t>
            </a: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(</a:t>
            </a:r>
            <a:r>
              <a:rPr lang="nl-BE" sz="1350" b="0" dirty="0">
                <a:solidFill>
                  <a:schemeClr val="tx1"/>
                </a:solidFill>
                <a:latin typeface="Calibre" panose="020B0503030202060203" pitchFamily="34" charset="0"/>
              </a:rPr>
              <a:t>eerste contact -&gt; huisbezoek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)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Ondertekening contract met huurder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Afname van kleine impactstudie (</a:t>
            </a:r>
            <a:r>
              <a:rPr lang="nl-BE" sz="1350" b="0" dirty="0">
                <a:solidFill>
                  <a:schemeClr val="tx1"/>
                </a:solidFill>
                <a:latin typeface="Calibre" panose="020B0503030202060203" pitchFamily="34" charset="0"/>
              </a:rPr>
              <a:t>gegevens v huurders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)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Bestelling doorgeven aan SAAMO West-Vlaanderen</a:t>
            </a: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Minimaal begeleidingstraject </a:t>
            </a:r>
            <a:r>
              <a:rPr lang="nl-BE" sz="1500" b="0" dirty="0" err="1">
                <a:solidFill>
                  <a:schemeClr val="tx1"/>
                </a:solidFill>
                <a:latin typeface="Calibre" panose="020B0503030202060203" pitchFamily="34" charset="0"/>
              </a:rPr>
              <a:t>ifv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 energierechten huurder en </a:t>
            </a:r>
            <a:r>
              <a:rPr lang="nl-BE" sz="1500" b="0" dirty="0" err="1">
                <a:solidFill>
                  <a:schemeClr val="tx1"/>
                </a:solidFill>
                <a:latin typeface="Calibre" panose="020B0503030202060203" pitchFamily="34" charset="0"/>
              </a:rPr>
              <a:t>ifv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 impactmeting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Inning van de maandelijkse huurgelden</a:t>
            </a: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 en 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jaarlijks doorstorten </a:t>
            </a: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aan </a:t>
            </a:r>
            <a:r>
              <a:rPr lang="nl-BE" sz="1500" b="0" dirty="0" smtClean="0">
                <a:solidFill>
                  <a:schemeClr val="tx1"/>
                </a:solidFill>
                <a:latin typeface="Calibre" panose="020B0503030202060203" pitchFamily="34" charset="0"/>
              </a:rPr>
              <a:t>SAAMO</a:t>
            </a:r>
            <a:endParaRPr lang="nl-BE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Hantering van afgesproken werkwijze</a:t>
            </a: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Principiële bereidheid om in te stappen in ev. wetenschappelijke impactstudie</a:t>
            </a:r>
            <a:r>
              <a:rPr lang="nl-NL" sz="12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sz="21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sz="1350" dirty="0">
              <a:latin typeface="Calibre" panose="020B0503030202060203" pitchFamily="34" charset="0"/>
            </a:endParaRP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Sociaal Franchise model </a:t>
            </a:r>
          </a:p>
        </p:txBody>
      </p:sp>
    </p:spTree>
    <p:extLst>
      <p:ext uri="{BB962C8B-B14F-4D97-AF65-F5344CB8AC3E}">
        <p14:creationId xmlns:p14="http://schemas.microsoft.com/office/powerpoint/2010/main" val="24242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Papillon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smtClean="0"/>
              <a:t>Stefan Goemaere</a:t>
            </a:r>
            <a:endParaRPr lang="nl-NL" dirty="0"/>
          </a:p>
          <a:p>
            <a:pPr lvl="2"/>
            <a:r>
              <a:rPr lang="nl-NL" dirty="0" smtClean="0"/>
              <a:t>opbouwwerker</a:t>
            </a:r>
            <a:endParaRPr lang="nl-NL" dirty="0"/>
          </a:p>
          <a:p>
            <a:r>
              <a:rPr lang="nl-NL" b="1" dirty="0"/>
              <a:t>E</a:t>
            </a:r>
            <a:r>
              <a:rPr lang="nl-NL" dirty="0"/>
              <a:t>  </a:t>
            </a:r>
            <a:r>
              <a:rPr lang="nl-NL" dirty="0" smtClean="0">
                <a:hlinkClick r:id="rId2"/>
              </a:rPr>
              <a:t>stefan.goemaere@saamo.be</a:t>
            </a:r>
            <a:endParaRPr lang="nl-NL" sz="1600" b="1" dirty="0" smtClean="0">
              <a:solidFill>
                <a:srgbClr val="00B0F0"/>
              </a:solidFill>
            </a:endParaRPr>
          </a:p>
          <a:p>
            <a:r>
              <a:rPr lang="nl-NL" b="1" dirty="0" smtClean="0"/>
              <a:t>M</a:t>
            </a:r>
            <a:r>
              <a:rPr lang="nl-NL" dirty="0" smtClean="0"/>
              <a:t> </a:t>
            </a:r>
            <a:r>
              <a:rPr lang="nl-NL" dirty="0"/>
              <a:t>+32 (</a:t>
            </a:r>
            <a:r>
              <a:rPr lang="nl-NL" dirty="0" smtClean="0"/>
              <a:t>0) 474 91 96 65</a:t>
            </a:r>
            <a:endParaRPr lang="nl-NL" dirty="0"/>
          </a:p>
          <a:p>
            <a:endParaRPr lang="nl-NL" dirty="0"/>
          </a:p>
          <a:p>
            <a:pPr lvl="3"/>
            <a:r>
              <a:rPr lang="nl-NL" dirty="0"/>
              <a:t>SAAMO </a:t>
            </a:r>
            <a:r>
              <a:rPr lang="nl-NL" dirty="0" smtClean="0"/>
              <a:t>West-Vlaanderen</a:t>
            </a:r>
            <a:endParaRPr lang="nl-NL" dirty="0"/>
          </a:p>
          <a:p>
            <a:pPr lvl="4"/>
            <a:r>
              <a:rPr lang="nl-NL" dirty="0" smtClean="0"/>
              <a:t>team energiearmoede en klimaat</a:t>
            </a:r>
          </a:p>
          <a:p>
            <a:r>
              <a:rPr lang="nl-BE" sz="1350" i="1" dirty="0" smtClean="0"/>
              <a:t>Twitter</a:t>
            </a:r>
            <a:r>
              <a:rPr lang="nl-BE" sz="1350" i="1" dirty="0"/>
              <a:t>: @</a:t>
            </a:r>
            <a:r>
              <a:rPr lang="nl-BE" sz="1350" i="1" dirty="0" err="1"/>
              <a:t>StGoemaere</a:t>
            </a:r>
            <a:r>
              <a:rPr lang="nl-BE" sz="1350" i="1" dirty="0"/>
              <a:t>   </a:t>
            </a:r>
          </a:p>
          <a:p>
            <a:r>
              <a:rPr lang="nl-BE" sz="1350" i="1" dirty="0"/>
              <a:t>LinkedIn: </a:t>
            </a:r>
            <a:r>
              <a:rPr lang="nl-BE" sz="1350" i="1" dirty="0" err="1"/>
              <a:t>stefangoemaere</a:t>
            </a:r>
            <a:endParaRPr lang="nl-BE" sz="1350" i="1" dirty="0"/>
          </a:p>
          <a:p>
            <a:pPr marL="0" lvl="5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9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alibre" panose="020B0503030202060203" pitchFamily="34" charset="0"/>
              </a:rPr>
              <a:t>Dit is Papillon</a:t>
            </a:r>
            <a:endParaRPr lang="nl-BE" dirty="0">
              <a:latin typeface="Calibre" panose="020B0503030202060203" pitchFamily="34" charset="0"/>
            </a:endParaRPr>
          </a:p>
        </p:txBody>
      </p:sp>
      <p:pic>
        <p:nvPicPr>
          <p:cNvPr id="4" name="lir5HfOq6Ko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959" y="1792288"/>
            <a:ext cx="8707438" cy="4897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75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Het sociaal probleem</a:t>
            </a:r>
          </a:p>
        </p:txBody>
      </p:sp>
      <p:sp>
        <p:nvSpPr>
          <p:cNvPr id="56" name="TextBox 24"/>
          <p:cNvSpPr txBox="1">
            <a:spLocks/>
          </p:cNvSpPr>
          <p:nvPr/>
        </p:nvSpPr>
        <p:spPr>
          <a:xfrm>
            <a:off x="3092207" y="2485776"/>
            <a:ext cx="2304455" cy="772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>
                <a:latin typeface="Calibre" panose="020B0503030202060203" pitchFamily="34" charset="0"/>
                <a:cs typeface="Arial"/>
              </a:rPr>
              <a:t>Mensen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in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energiearmoede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betalen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duurder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tarief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endParaRPr lang="en-US" sz="1600" dirty="0" smtClean="0">
              <a:latin typeface="Calibre" panose="020B0503030202060203" pitchFamily="34" charset="0"/>
              <a:cs typeface="Arial"/>
            </a:endParaRPr>
          </a:p>
          <a:p>
            <a:r>
              <a:rPr lang="en-US" sz="1400" b="1" i="1" dirty="0" smtClean="0">
                <a:latin typeface="Calibre" panose="020B0503030202060203" pitchFamily="34" charset="0"/>
                <a:cs typeface="Arial"/>
              </a:rPr>
              <a:t>(</a:t>
            </a:r>
            <a:r>
              <a:rPr lang="en-US" sz="1400" b="1" i="1" dirty="0" smtClean="0">
                <a:latin typeface="Calibre" panose="020B0503030202060203" pitchFamily="34" charset="0"/>
                <a:cs typeface="Arial"/>
              </a:rPr>
              <a:t>0,53 </a:t>
            </a:r>
            <a:r>
              <a:rPr lang="en-US" sz="1400" b="1" i="1" dirty="0">
                <a:latin typeface="Calibre" panose="020B0503030202060203" pitchFamily="34" charset="0"/>
                <a:cs typeface="Arial"/>
              </a:rPr>
              <a:t>€/kWh)</a:t>
            </a:r>
            <a:endParaRPr lang="en-US" sz="1600" b="1" i="1" dirty="0">
              <a:latin typeface="Calibre" panose="020B0503030202060203" pitchFamily="34" charset="0"/>
              <a:cs typeface="Arial"/>
            </a:endParaRPr>
          </a:p>
        </p:txBody>
      </p:sp>
      <p:grpSp>
        <p:nvGrpSpPr>
          <p:cNvPr id="57" name="Group 421"/>
          <p:cNvGrpSpPr/>
          <p:nvPr/>
        </p:nvGrpSpPr>
        <p:grpSpPr>
          <a:xfrm>
            <a:off x="2477482" y="2561682"/>
            <a:ext cx="386749" cy="369934"/>
            <a:chOff x="2520199" y="2105294"/>
            <a:chExt cx="292100" cy="279400"/>
          </a:xfrm>
        </p:grpSpPr>
        <p:sp>
          <p:nvSpPr>
            <p:cNvPr id="58" name="Freeform 123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2635737" y="2299730"/>
              <a:ext cx="61024" cy="31044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0" y="16"/>
                </a:cxn>
                <a:cxn ang="0">
                  <a:pos x="32" y="15"/>
                </a:cxn>
                <a:cxn ang="0">
                  <a:pos x="32" y="2"/>
                </a:cxn>
                <a:cxn ang="0">
                  <a:pos x="20" y="3"/>
                </a:cxn>
              </a:cxnLst>
              <a:rect l="0" t="0" r="r" b="b"/>
              <a:pathLst>
                <a:path w="32" h="16">
                  <a:moveTo>
                    <a:pt x="20" y="3"/>
                  </a:moveTo>
                  <a:cubicBezTo>
                    <a:pt x="13" y="3"/>
                    <a:pt x="7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3"/>
                    <a:pt x="0" y="7"/>
                    <a:pt x="0" y="12"/>
                  </a:cubicBezTo>
                  <a:cubicBezTo>
                    <a:pt x="5" y="14"/>
                    <a:pt x="12" y="16"/>
                    <a:pt x="20" y="16"/>
                  </a:cubicBezTo>
                  <a:cubicBezTo>
                    <a:pt x="24" y="16"/>
                    <a:pt x="29" y="15"/>
                    <a:pt x="32" y="15"/>
                  </a:cubicBezTo>
                  <a:cubicBezTo>
                    <a:pt x="32" y="12"/>
                    <a:pt x="32" y="8"/>
                    <a:pt x="32" y="2"/>
                  </a:cubicBezTo>
                  <a:cubicBezTo>
                    <a:pt x="28" y="3"/>
                    <a:pt x="24" y="3"/>
                    <a:pt x="2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59" name="Freeform 123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2621905" y="2105294"/>
              <a:ext cx="104147" cy="42482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27" y="22"/>
                </a:cxn>
                <a:cxn ang="0">
                  <a:pos x="43" y="19"/>
                </a:cxn>
                <a:cxn ang="0">
                  <a:pos x="53" y="14"/>
                </a:cxn>
                <a:cxn ang="0">
                  <a:pos x="54" y="11"/>
                </a:cxn>
                <a:cxn ang="0">
                  <a:pos x="53" y="7"/>
                </a:cxn>
                <a:cxn ang="0">
                  <a:pos x="47" y="4"/>
                </a:cxn>
                <a:cxn ang="0">
                  <a:pos x="27" y="0"/>
                </a:cxn>
                <a:cxn ang="0">
                  <a:pos x="11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7" y="18"/>
                </a:cxn>
              </a:cxnLst>
              <a:rect l="0" t="0" r="r" b="b"/>
              <a:pathLst>
                <a:path w="54" h="22">
                  <a:moveTo>
                    <a:pt x="7" y="18"/>
                  </a:moveTo>
                  <a:cubicBezTo>
                    <a:pt x="12" y="20"/>
                    <a:pt x="19" y="22"/>
                    <a:pt x="27" y="22"/>
                  </a:cubicBezTo>
                  <a:cubicBezTo>
                    <a:pt x="33" y="22"/>
                    <a:pt x="38" y="21"/>
                    <a:pt x="43" y="19"/>
                  </a:cubicBezTo>
                  <a:cubicBezTo>
                    <a:pt x="47" y="18"/>
                    <a:pt x="51" y="16"/>
                    <a:pt x="53" y="14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4" y="10"/>
                    <a:pt x="54" y="9"/>
                    <a:pt x="53" y="7"/>
                  </a:cubicBezTo>
                  <a:cubicBezTo>
                    <a:pt x="51" y="6"/>
                    <a:pt x="50" y="5"/>
                    <a:pt x="47" y="4"/>
                  </a:cubicBezTo>
                  <a:cubicBezTo>
                    <a:pt x="42" y="1"/>
                    <a:pt x="35" y="0"/>
                    <a:pt x="27" y="0"/>
                  </a:cubicBezTo>
                  <a:cubicBezTo>
                    <a:pt x="21" y="0"/>
                    <a:pt x="15" y="1"/>
                    <a:pt x="11" y="2"/>
                  </a:cubicBezTo>
                  <a:cubicBezTo>
                    <a:pt x="6" y="3"/>
                    <a:pt x="3" y="5"/>
                    <a:pt x="1" y="7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2" y="16"/>
                    <a:pt x="4" y="17"/>
                    <a:pt x="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0" name="Freeform 1238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2621905" y="2143691"/>
              <a:ext cx="104147" cy="38397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7" y="20"/>
                </a:cxn>
                <a:cxn ang="0">
                  <a:pos x="43" y="18"/>
                </a:cxn>
                <a:cxn ang="0">
                  <a:pos x="53" y="12"/>
                </a:cxn>
                <a:cxn ang="0">
                  <a:pos x="54" y="9"/>
                </a:cxn>
                <a:cxn ang="0">
                  <a:pos x="54" y="5"/>
                </a:cxn>
                <a:cxn ang="0">
                  <a:pos x="54" y="0"/>
                </a:cxn>
                <a:cxn ang="0">
                  <a:pos x="49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7" y="16"/>
                </a:cxn>
              </a:cxnLst>
              <a:rect l="0" t="0" r="r" b="b"/>
              <a:pathLst>
                <a:path w="54" h="20">
                  <a:moveTo>
                    <a:pt x="7" y="16"/>
                  </a:moveTo>
                  <a:cubicBezTo>
                    <a:pt x="12" y="18"/>
                    <a:pt x="19" y="20"/>
                    <a:pt x="27" y="20"/>
                  </a:cubicBezTo>
                  <a:cubicBezTo>
                    <a:pt x="33" y="20"/>
                    <a:pt x="38" y="19"/>
                    <a:pt x="43" y="18"/>
                  </a:cubicBezTo>
                  <a:cubicBezTo>
                    <a:pt x="47" y="16"/>
                    <a:pt x="51" y="14"/>
                    <a:pt x="53" y="12"/>
                  </a:cubicBezTo>
                  <a:cubicBezTo>
                    <a:pt x="54" y="11"/>
                    <a:pt x="54" y="10"/>
                    <a:pt x="54" y="9"/>
                  </a:cubicBezTo>
                  <a:cubicBezTo>
                    <a:pt x="54" y="8"/>
                    <a:pt x="54" y="6"/>
                    <a:pt x="54" y="5"/>
                  </a:cubicBezTo>
                  <a:cubicBezTo>
                    <a:pt x="54" y="3"/>
                    <a:pt x="54" y="2"/>
                    <a:pt x="54" y="0"/>
                  </a:cubicBezTo>
                  <a:cubicBezTo>
                    <a:pt x="53" y="1"/>
                    <a:pt x="51" y="2"/>
                    <a:pt x="49" y="3"/>
                  </a:cubicBezTo>
                  <a:cubicBezTo>
                    <a:pt x="43" y="6"/>
                    <a:pt x="36" y="7"/>
                    <a:pt x="27" y="7"/>
                  </a:cubicBezTo>
                  <a:cubicBezTo>
                    <a:pt x="20" y="7"/>
                    <a:pt x="14" y="6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4"/>
                    <a:pt x="4" y="15"/>
                    <a:pt x="7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1" name="Freeform 1239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2621905" y="2178003"/>
              <a:ext cx="104147" cy="4084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27" y="21"/>
                </a:cxn>
                <a:cxn ang="0">
                  <a:pos x="39" y="20"/>
                </a:cxn>
                <a:cxn ang="0">
                  <a:pos x="42" y="15"/>
                </a:cxn>
                <a:cxn ang="0">
                  <a:pos x="50" y="10"/>
                </a:cxn>
                <a:cxn ang="0">
                  <a:pos x="54" y="8"/>
                </a:cxn>
                <a:cxn ang="0">
                  <a:pos x="54" y="0"/>
                </a:cxn>
                <a:cxn ang="0">
                  <a:pos x="49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7" y="18"/>
                </a:cxn>
              </a:cxnLst>
              <a:rect l="0" t="0" r="r" b="b"/>
              <a:pathLst>
                <a:path w="54" h="21">
                  <a:moveTo>
                    <a:pt x="7" y="18"/>
                  </a:moveTo>
                  <a:cubicBezTo>
                    <a:pt x="12" y="20"/>
                    <a:pt x="19" y="21"/>
                    <a:pt x="27" y="21"/>
                  </a:cubicBezTo>
                  <a:cubicBezTo>
                    <a:pt x="31" y="21"/>
                    <a:pt x="36" y="21"/>
                    <a:pt x="39" y="20"/>
                  </a:cubicBezTo>
                  <a:cubicBezTo>
                    <a:pt x="40" y="18"/>
                    <a:pt x="41" y="16"/>
                    <a:pt x="42" y="15"/>
                  </a:cubicBezTo>
                  <a:cubicBezTo>
                    <a:pt x="44" y="13"/>
                    <a:pt x="47" y="11"/>
                    <a:pt x="50" y="10"/>
                  </a:cubicBezTo>
                  <a:cubicBezTo>
                    <a:pt x="51" y="9"/>
                    <a:pt x="53" y="9"/>
                    <a:pt x="54" y="8"/>
                  </a:cubicBezTo>
                  <a:cubicBezTo>
                    <a:pt x="54" y="5"/>
                    <a:pt x="54" y="3"/>
                    <a:pt x="54" y="0"/>
                  </a:cubicBezTo>
                  <a:cubicBezTo>
                    <a:pt x="53" y="1"/>
                    <a:pt x="51" y="2"/>
                    <a:pt x="49" y="3"/>
                  </a:cubicBezTo>
                  <a:cubicBezTo>
                    <a:pt x="43" y="6"/>
                    <a:pt x="36" y="7"/>
                    <a:pt x="27" y="7"/>
                  </a:cubicBezTo>
                  <a:cubicBezTo>
                    <a:pt x="20" y="7"/>
                    <a:pt x="14" y="6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2" y="15"/>
                    <a:pt x="4" y="17"/>
                    <a:pt x="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2" name="Freeform 1240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2621905" y="2217217"/>
              <a:ext cx="74856" cy="40031"/>
            </a:xfrm>
            <a:custGeom>
              <a:avLst/>
              <a:gdLst/>
              <a:ahLst/>
              <a:cxnLst>
                <a:cxn ang="0">
                  <a:pos x="7" y="17"/>
                </a:cxn>
                <a:cxn ang="0">
                  <a:pos x="27" y="21"/>
                </a:cxn>
                <a:cxn ang="0">
                  <a:pos x="39" y="20"/>
                </a:cxn>
                <a:cxn ang="0">
                  <a:pos x="39" y="6"/>
                </a:cxn>
                <a:cxn ang="0">
                  <a:pos x="27" y="7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17"/>
                </a:cxn>
              </a:cxnLst>
              <a:rect l="0" t="0" r="r" b="b"/>
              <a:pathLst>
                <a:path w="39" h="21">
                  <a:moveTo>
                    <a:pt x="7" y="17"/>
                  </a:moveTo>
                  <a:cubicBezTo>
                    <a:pt x="12" y="20"/>
                    <a:pt x="19" y="21"/>
                    <a:pt x="27" y="21"/>
                  </a:cubicBezTo>
                  <a:cubicBezTo>
                    <a:pt x="31" y="21"/>
                    <a:pt x="36" y="21"/>
                    <a:pt x="39" y="20"/>
                  </a:cubicBezTo>
                  <a:cubicBezTo>
                    <a:pt x="39" y="14"/>
                    <a:pt x="39" y="9"/>
                    <a:pt x="39" y="6"/>
                  </a:cubicBezTo>
                  <a:cubicBezTo>
                    <a:pt x="35" y="7"/>
                    <a:pt x="31" y="7"/>
                    <a:pt x="27" y="7"/>
                  </a:cubicBezTo>
                  <a:cubicBezTo>
                    <a:pt x="20" y="7"/>
                    <a:pt x="14" y="6"/>
                    <a:pt x="9" y="4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5"/>
                    <a:pt x="4" y="16"/>
                    <a:pt x="7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3" name="Freeform 124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2621905" y="2253981"/>
              <a:ext cx="74856" cy="4166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27" y="22"/>
                </a:cxn>
                <a:cxn ang="0">
                  <a:pos x="39" y="21"/>
                </a:cxn>
                <a:cxn ang="0">
                  <a:pos x="39" y="6"/>
                </a:cxn>
                <a:cxn ang="0">
                  <a:pos x="27" y="8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4" y="13"/>
                </a:cxn>
              </a:cxnLst>
              <a:rect l="0" t="0" r="r" b="b"/>
              <a:pathLst>
                <a:path w="39" h="22">
                  <a:moveTo>
                    <a:pt x="4" y="13"/>
                  </a:moveTo>
                  <a:cubicBezTo>
                    <a:pt x="5" y="14"/>
                    <a:pt x="6" y="16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0"/>
                    <a:pt x="19" y="22"/>
                    <a:pt x="27" y="22"/>
                  </a:cubicBezTo>
                  <a:cubicBezTo>
                    <a:pt x="31" y="22"/>
                    <a:pt x="36" y="21"/>
                    <a:pt x="39" y="21"/>
                  </a:cubicBezTo>
                  <a:cubicBezTo>
                    <a:pt x="39" y="16"/>
                    <a:pt x="39" y="11"/>
                    <a:pt x="39" y="6"/>
                  </a:cubicBezTo>
                  <a:cubicBezTo>
                    <a:pt x="35" y="7"/>
                    <a:pt x="31" y="8"/>
                    <a:pt x="27" y="8"/>
                  </a:cubicBezTo>
                  <a:cubicBezTo>
                    <a:pt x="20" y="8"/>
                    <a:pt x="14" y="7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10"/>
                    <a:pt x="3" y="11"/>
                    <a:pt x="4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4" name="Freeform 124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708152" y="2272771"/>
              <a:ext cx="104147" cy="42482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27" y="8"/>
                </a:cxn>
                <a:cxn ang="0">
                  <a:pos x="9" y="5"/>
                </a:cxn>
                <a:cxn ang="0">
                  <a:pos x="0" y="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7" y="18"/>
                </a:cxn>
                <a:cxn ang="0">
                  <a:pos x="27" y="22"/>
                </a:cxn>
                <a:cxn ang="0">
                  <a:pos x="43" y="20"/>
                </a:cxn>
                <a:cxn ang="0">
                  <a:pos x="53" y="14"/>
                </a:cxn>
                <a:cxn ang="0">
                  <a:pos x="54" y="11"/>
                </a:cxn>
                <a:cxn ang="0">
                  <a:pos x="54" y="0"/>
                </a:cxn>
                <a:cxn ang="0">
                  <a:pos x="50" y="3"/>
                </a:cxn>
              </a:cxnLst>
              <a:rect l="0" t="0" r="r" b="b"/>
              <a:pathLst>
                <a:path w="54" h="22">
                  <a:moveTo>
                    <a:pt x="50" y="3"/>
                  </a:moveTo>
                  <a:cubicBezTo>
                    <a:pt x="44" y="6"/>
                    <a:pt x="36" y="8"/>
                    <a:pt x="27" y="8"/>
                  </a:cubicBezTo>
                  <a:cubicBezTo>
                    <a:pt x="21" y="8"/>
                    <a:pt x="15" y="7"/>
                    <a:pt x="9" y="5"/>
                  </a:cubicBezTo>
                  <a:cubicBezTo>
                    <a:pt x="6" y="4"/>
                    <a:pt x="2" y="2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3" y="16"/>
                    <a:pt x="4" y="17"/>
                    <a:pt x="7" y="18"/>
                  </a:cubicBezTo>
                  <a:cubicBezTo>
                    <a:pt x="12" y="20"/>
                    <a:pt x="19" y="22"/>
                    <a:pt x="27" y="22"/>
                  </a:cubicBezTo>
                  <a:cubicBezTo>
                    <a:pt x="33" y="22"/>
                    <a:pt x="39" y="21"/>
                    <a:pt x="43" y="20"/>
                  </a:cubicBezTo>
                  <a:cubicBezTo>
                    <a:pt x="48" y="18"/>
                    <a:pt x="51" y="16"/>
                    <a:pt x="53" y="14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4" y="8"/>
                    <a:pt x="54" y="4"/>
                    <a:pt x="54" y="0"/>
                  </a:cubicBezTo>
                  <a:cubicBezTo>
                    <a:pt x="53" y="2"/>
                    <a:pt x="51" y="3"/>
                    <a:pt x="5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5" name="Freeform 124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708152" y="2238458"/>
              <a:ext cx="104147" cy="3839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27" y="8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7" y="16"/>
                </a:cxn>
                <a:cxn ang="0">
                  <a:pos x="27" y="20"/>
                </a:cxn>
                <a:cxn ang="0">
                  <a:pos x="43" y="18"/>
                </a:cxn>
                <a:cxn ang="0">
                  <a:pos x="53" y="13"/>
                </a:cxn>
                <a:cxn ang="0">
                  <a:pos x="54" y="9"/>
                </a:cxn>
                <a:cxn ang="0">
                  <a:pos x="54" y="0"/>
                </a:cxn>
                <a:cxn ang="0">
                  <a:pos x="50" y="3"/>
                </a:cxn>
              </a:cxnLst>
              <a:rect l="0" t="0" r="r" b="b"/>
              <a:pathLst>
                <a:path w="54" h="20">
                  <a:moveTo>
                    <a:pt x="50" y="3"/>
                  </a:moveTo>
                  <a:cubicBezTo>
                    <a:pt x="44" y="6"/>
                    <a:pt x="36" y="8"/>
                    <a:pt x="27" y="8"/>
                  </a:cubicBezTo>
                  <a:cubicBezTo>
                    <a:pt x="21" y="8"/>
                    <a:pt x="15" y="7"/>
                    <a:pt x="9" y="5"/>
                  </a:cubicBezTo>
                  <a:cubicBezTo>
                    <a:pt x="6" y="4"/>
                    <a:pt x="2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0"/>
                    <a:pt x="0" y="11"/>
                    <a:pt x="1" y="13"/>
                  </a:cubicBezTo>
                  <a:cubicBezTo>
                    <a:pt x="3" y="14"/>
                    <a:pt x="4" y="15"/>
                    <a:pt x="7" y="16"/>
                  </a:cubicBezTo>
                  <a:cubicBezTo>
                    <a:pt x="12" y="19"/>
                    <a:pt x="19" y="20"/>
                    <a:pt x="27" y="20"/>
                  </a:cubicBezTo>
                  <a:cubicBezTo>
                    <a:pt x="33" y="20"/>
                    <a:pt x="39" y="19"/>
                    <a:pt x="43" y="18"/>
                  </a:cubicBezTo>
                  <a:cubicBezTo>
                    <a:pt x="48" y="17"/>
                    <a:pt x="51" y="15"/>
                    <a:pt x="53" y="13"/>
                  </a:cubicBezTo>
                  <a:cubicBezTo>
                    <a:pt x="54" y="11"/>
                    <a:pt x="54" y="10"/>
                    <a:pt x="54" y="9"/>
                  </a:cubicBezTo>
                  <a:cubicBezTo>
                    <a:pt x="54" y="6"/>
                    <a:pt x="54" y="3"/>
                    <a:pt x="54" y="0"/>
                  </a:cubicBezTo>
                  <a:cubicBezTo>
                    <a:pt x="53" y="2"/>
                    <a:pt x="51" y="2"/>
                    <a:pt x="5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6" name="Freeform 1244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708152" y="2311168"/>
              <a:ext cx="104147" cy="40848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7" y="17"/>
                </a:cxn>
                <a:cxn ang="0">
                  <a:pos x="27" y="21"/>
                </a:cxn>
                <a:cxn ang="0">
                  <a:pos x="43" y="18"/>
                </a:cxn>
                <a:cxn ang="0">
                  <a:pos x="53" y="13"/>
                </a:cxn>
                <a:cxn ang="0">
                  <a:pos x="54" y="10"/>
                </a:cxn>
                <a:cxn ang="0">
                  <a:pos x="54" y="0"/>
                </a:cxn>
                <a:cxn ang="0">
                  <a:pos x="50" y="3"/>
                </a:cxn>
              </a:cxnLst>
              <a:rect l="0" t="0" r="r" b="b"/>
              <a:pathLst>
                <a:path w="54" h="21">
                  <a:moveTo>
                    <a:pt x="50" y="3"/>
                  </a:moveTo>
                  <a:cubicBezTo>
                    <a:pt x="44" y="6"/>
                    <a:pt x="36" y="7"/>
                    <a:pt x="27" y="7"/>
                  </a:cubicBezTo>
                  <a:cubicBezTo>
                    <a:pt x="21" y="7"/>
                    <a:pt x="15" y="6"/>
                    <a:pt x="9" y="5"/>
                  </a:cubicBezTo>
                  <a:cubicBezTo>
                    <a:pt x="6" y="4"/>
                    <a:pt x="2" y="2"/>
                    <a:pt x="0" y="0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3" y="14"/>
                    <a:pt x="4" y="16"/>
                    <a:pt x="7" y="17"/>
                  </a:cubicBezTo>
                  <a:cubicBezTo>
                    <a:pt x="12" y="19"/>
                    <a:pt x="19" y="21"/>
                    <a:pt x="27" y="21"/>
                  </a:cubicBezTo>
                  <a:cubicBezTo>
                    <a:pt x="33" y="21"/>
                    <a:pt x="39" y="20"/>
                    <a:pt x="43" y="18"/>
                  </a:cubicBezTo>
                  <a:cubicBezTo>
                    <a:pt x="48" y="17"/>
                    <a:pt x="51" y="15"/>
                    <a:pt x="53" y="13"/>
                  </a:cubicBezTo>
                  <a:cubicBezTo>
                    <a:pt x="54" y="12"/>
                    <a:pt x="54" y="11"/>
                    <a:pt x="54" y="10"/>
                  </a:cubicBezTo>
                  <a:cubicBezTo>
                    <a:pt x="54" y="9"/>
                    <a:pt x="54" y="5"/>
                    <a:pt x="54" y="0"/>
                  </a:cubicBezTo>
                  <a:cubicBezTo>
                    <a:pt x="53" y="1"/>
                    <a:pt x="51" y="2"/>
                    <a:pt x="5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7" name="Freeform 1245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2708152" y="2199244"/>
              <a:ext cx="104147" cy="42482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7" y="18"/>
                </a:cxn>
                <a:cxn ang="0">
                  <a:pos x="27" y="22"/>
                </a:cxn>
                <a:cxn ang="0">
                  <a:pos x="43" y="20"/>
                </a:cxn>
                <a:cxn ang="0">
                  <a:pos x="53" y="15"/>
                </a:cxn>
                <a:cxn ang="0">
                  <a:pos x="54" y="11"/>
                </a:cxn>
                <a:cxn ang="0">
                  <a:pos x="53" y="8"/>
                </a:cxn>
                <a:cxn ang="0">
                  <a:pos x="47" y="4"/>
                </a:cxn>
                <a:cxn ang="0">
                  <a:pos x="27" y="0"/>
                </a:cxn>
                <a:cxn ang="0">
                  <a:pos x="11" y="2"/>
                </a:cxn>
              </a:cxnLst>
              <a:rect l="0" t="0" r="r" b="b"/>
              <a:pathLst>
                <a:path w="54" h="22">
                  <a:moveTo>
                    <a:pt x="11" y="2"/>
                  </a:moveTo>
                  <a:cubicBezTo>
                    <a:pt x="7" y="4"/>
                    <a:pt x="3" y="6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3"/>
                    <a:pt x="1" y="15"/>
                  </a:cubicBezTo>
                  <a:cubicBezTo>
                    <a:pt x="3" y="16"/>
                    <a:pt x="4" y="17"/>
                    <a:pt x="7" y="18"/>
                  </a:cubicBezTo>
                  <a:cubicBezTo>
                    <a:pt x="12" y="21"/>
                    <a:pt x="19" y="22"/>
                    <a:pt x="27" y="22"/>
                  </a:cubicBezTo>
                  <a:cubicBezTo>
                    <a:pt x="33" y="22"/>
                    <a:pt x="39" y="21"/>
                    <a:pt x="43" y="20"/>
                  </a:cubicBezTo>
                  <a:cubicBezTo>
                    <a:pt x="48" y="19"/>
                    <a:pt x="51" y="17"/>
                    <a:pt x="53" y="15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4" y="10"/>
                    <a:pt x="54" y="9"/>
                    <a:pt x="53" y="8"/>
                  </a:cubicBezTo>
                  <a:cubicBezTo>
                    <a:pt x="52" y="6"/>
                    <a:pt x="50" y="5"/>
                    <a:pt x="47" y="4"/>
                  </a:cubicBezTo>
                  <a:cubicBezTo>
                    <a:pt x="42" y="2"/>
                    <a:pt x="35" y="0"/>
                    <a:pt x="27" y="0"/>
                  </a:cubicBezTo>
                  <a:cubicBezTo>
                    <a:pt x="21" y="0"/>
                    <a:pt x="16" y="1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8" name="Freeform 1246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2520199" y="2344663"/>
              <a:ext cx="104147" cy="40031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17"/>
                </a:cxn>
                <a:cxn ang="0">
                  <a:pos x="27" y="21"/>
                </a:cxn>
                <a:cxn ang="0">
                  <a:pos x="43" y="19"/>
                </a:cxn>
                <a:cxn ang="0">
                  <a:pos x="53" y="14"/>
                </a:cxn>
                <a:cxn ang="0">
                  <a:pos x="54" y="10"/>
                </a:cxn>
                <a:cxn ang="0">
                  <a:pos x="54" y="0"/>
                </a:cxn>
                <a:cxn ang="0">
                  <a:pos x="49" y="3"/>
                </a:cxn>
              </a:cxnLst>
              <a:rect l="0" t="0" r="r" b="b"/>
              <a:pathLst>
                <a:path w="54" h="21">
                  <a:moveTo>
                    <a:pt x="49" y="3"/>
                  </a:moveTo>
                  <a:cubicBezTo>
                    <a:pt x="43" y="6"/>
                    <a:pt x="36" y="7"/>
                    <a:pt x="27" y="7"/>
                  </a:cubicBezTo>
                  <a:cubicBezTo>
                    <a:pt x="20" y="7"/>
                    <a:pt x="14" y="6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4"/>
                    <a:pt x="0" y="8"/>
                    <a:pt x="0" y="10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5"/>
                    <a:pt x="4" y="16"/>
                    <a:pt x="7" y="17"/>
                  </a:cubicBezTo>
                  <a:cubicBezTo>
                    <a:pt x="12" y="20"/>
                    <a:pt x="19" y="21"/>
                    <a:pt x="27" y="21"/>
                  </a:cubicBezTo>
                  <a:cubicBezTo>
                    <a:pt x="33" y="21"/>
                    <a:pt x="38" y="20"/>
                    <a:pt x="43" y="19"/>
                  </a:cubicBezTo>
                  <a:cubicBezTo>
                    <a:pt x="47" y="18"/>
                    <a:pt x="51" y="16"/>
                    <a:pt x="53" y="14"/>
                  </a:cubicBezTo>
                  <a:cubicBezTo>
                    <a:pt x="54" y="12"/>
                    <a:pt x="54" y="11"/>
                    <a:pt x="54" y="10"/>
                  </a:cubicBezTo>
                  <a:cubicBezTo>
                    <a:pt x="54" y="9"/>
                    <a:pt x="54" y="5"/>
                    <a:pt x="54" y="0"/>
                  </a:cubicBezTo>
                  <a:cubicBezTo>
                    <a:pt x="53" y="1"/>
                    <a:pt x="51" y="2"/>
                    <a:pt x="4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9" name="Freeform 1247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2520199" y="2271137"/>
              <a:ext cx="104147" cy="42482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27" y="22"/>
                </a:cxn>
                <a:cxn ang="0">
                  <a:pos x="43" y="20"/>
                </a:cxn>
                <a:cxn ang="0">
                  <a:pos x="53" y="14"/>
                </a:cxn>
                <a:cxn ang="0">
                  <a:pos x="54" y="11"/>
                </a:cxn>
                <a:cxn ang="0">
                  <a:pos x="53" y="7"/>
                </a:cxn>
                <a:cxn ang="0">
                  <a:pos x="47" y="4"/>
                </a:cxn>
                <a:cxn ang="0">
                  <a:pos x="27" y="0"/>
                </a:cxn>
                <a:cxn ang="0">
                  <a:pos x="11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7" y="18"/>
                </a:cxn>
              </a:cxnLst>
              <a:rect l="0" t="0" r="r" b="b"/>
              <a:pathLst>
                <a:path w="54" h="22">
                  <a:moveTo>
                    <a:pt x="7" y="18"/>
                  </a:moveTo>
                  <a:cubicBezTo>
                    <a:pt x="12" y="20"/>
                    <a:pt x="19" y="22"/>
                    <a:pt x="27" y="22"/>
                  </a:cubicBezTo>
                  <a:cubicBezTo>
                    <a:pt x="33" y="22"/>
                    <a:pt x="38" y="21"/>
                    <a:pt x="43" y="20"/>
                  </a:cubicBezTo>
                  <a:cubicBezTo>
                    <a:pt x="47" y="18"/>
                    <a:pt x="51" y="16"/>
                    <a:pt x="53" y="14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4" y="10"/>
                    <a:pt x="54" y="9"/>
                    <a:pt x="53" y="7"/>
                  </a:cubicBezTo>
                  <a:cubicBezTo>
                    <a:pt x="51" y="6"/>
                    <a:pt x="50" y="5"/>
                    <a:pt x="47" y="4"/>
                  </a:cubicBezTo>
                  <a:cubicBezTo>
                    <a:pt x="42" y="1"/>
                    <a:pt x="35" y="0"/>
                    <a:pt x="27" y="0"/>
                  </a:cubicBezTo>
                  <a:cubicBezTo>
                    <a:pt x="21" y="0"/>
                    <a:pt x="15" y="1"/>
                    <a:pt x="11" y="2"/>
                  </a:cubicBezTo>
                  <a:cubicBezTo>
                    <a:pt x="6" y="4"/>
                    <a:pt x="3" y="6"/>
                    <a:pt x="1" y="7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2" y="16"/>
                    <a:pt x="4" y="17"/>
                    <a:pt x="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70" name="Freeform 1248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2520199" y="2309534"/>
              <a:ext cx="104147" cy="38397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7" y="20"/>
                </a:cxn>
                <a:cxn ang="0">
                  <a:pos x="43" y="18"/>
                </a:cxn>
                <a:cxn ang="0">
                  <a:pos x="53" y="12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4" y="0"/>
                </a:cxn>
                <a:cxn ang="0">
                  <a:pos x="49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7" y="16"/>
                </a:cxn>
              </a:cxnLst>
              <a:rect l="0" t="0" r="r" b="b"/>
              <a:pathLst>
                <a:path w="54" h="20">
                  <a:moveTo>
                    <a:pt x="7" y="16"/>
                  </a:moveTo>
                  <a:cubicBezTo>
                    <a:pt x="12" y="18"/>
                    <a:pt x="19" y="20"/>
                    <a:pt x="27" y="20"/>
                  </a:cubicBezTo>
                  <a:cubicBezTo>
                    <a:pt x="33" y="20"/>
                    <a:pt x="38" y="19"/>
                    <a:pt x="43" y="18"/>
                  </a:cubicBezTo>
                  <a:cubicBezTo>
                    <a:pt x="47" y="16"/>
                    <a:pt x="51" y="14"/>
                    <a:pt x="53" y="12"/>
                  </a:cubicBezTo>
                  <a:cubicBezTo>
                    <a:pt x="54" y="11"/>
                    <a:pt x="54" y="10"/>
                    <a:pt x="54" y="9"/>
                  </a:cubicBezTo>
                  <a:cubicBezTo>
                    <a:pt x="54" y="9"/>
                    <a:pt x="54" y="8"/>
                    <a:pt x="54" y="8"/>
                  </a:cubicBezTo>
                  <a:cubicBezTo>
                    <a:pt x="54" y="5"/>
                    <a:pt x="54" y="3"/>
                    <a:pt x="54" y="0"/>
                  </a:cubicBezTo>
                  <a:cubicBezTo>
                    <a:pt x="53" y="1"/>
                    <a:pt x="51" y="2"/>
                    <a:pt x="49" y="3"/>
                  </a:cubicBezTo>
                  <a:cubicBezTo>
                    <a:pt x="43" y="6"/>
                    <a:pt x="36" y="7"/>
                    <a:pt x="27" y="7"/>
                  </a:cubicBezTo>
                  <a:cubicBezTo>
                    <a:pt x="20" y="7"/>
                    <a:pt x="14" y="6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4"/>
                    <a:pt x="4" y="15"/>
                    <a:pt x="7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</p:grpSp>
      <p:sp>
        <p:nvSpPr>
          <p:cNvPr id="71" name="TextBox 27"/>
          <p:cNvSpPr txBox="1">
            <a:spLocks/>
          </p:cNvSpPr>
          <p:nvPr/>
        </p:nvSpPr>
        <p:spPr>
          <a:xfrm>
            <a:off x="3092207" y="5054925"/>
            <a:ext cx="2304455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>
                <a:latin typeface="Calibre" panose="020B0503030202060203" pitchFamily="34" charset="0"/>
                <a:cs typeface="Arial"/>
              </a:rPr>
              <a:t>Oude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toestellen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verbruiken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veel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grpSp>
        <p:nvGrpSpPr>
          <p:cNvPr id="72" name="Group 246"/>
          <p:cNvGrpSpPr/>
          <p:nvPr/>
        </p:nvGrpSpPr>
        <p:grpSpPr>
          <a:xfrm>
            <a:off x="2588448" y="5054925"/>
            <a:ext cx="256182" cy="446361"/>
            <a:chOff x="-3956050" y="6186488"/>
            <a:chExt cx="363538" cy="633413"/>
          </a:xfrm>
          <a:solidFill>
            <a:schemeClr val="accent4"/>
          </a:solidFill>
        </p:grpSpPr>
        <p:sp>
          <p:nvSpPr>
            <p:cNvPr id="73" name="Freeform 76"/>
            <p:cNvSpPr>
              <a:spLocks noEditPoints="1"/>
            </p:cNvSpPr>
            <p:nvPr/>
          </p:nvSpPr>
          <p:spPr bwMode="auto">
            <a:xfrm>
              <a:off x="-3903663" y="6819901"/>
              <a:ext cx="254000" cy="0"/>
            </a:xfrm>
            <a:custGeom>
              <a:avLst/>
              <a:gdLst>
                <a:gd name="T0" fmla="*/ 319 w 319"/>
                <a:gd name="T1" fmla="*/ 319 w 319"/>
                <a:gd name="T2" fmla="*/ 319 w 319"/>
                <a:gd name="T3" fmla="*/ 319 w 319"/>
                <a:gd name="T4" fmla="*/ 0 w 319"/>
                <a:gd name="T5" fmla="*/ 0 w 319"/>
                <a:gd name="T6" fmla="*/ 0 w 319"/>
                <a:gd name="T7" fmla="*/ 0 w 3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19">
                  <a:moveTo>
                    <a:pt x="319" y="0"/>
                  </a:move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72"/>
            <p:cNvSpPr>
              <a:spLocks noEditPoints="1"/>
            </p:cNvSpPr>
            <p:nvPr/>
          </p:nvSpPr>
          <p:spPr bwMode="auto">
            <a:xfrm>
              <a:off x="-3956050" y="6186488"/>
              <a:ext cx="363538" cy="622300"/>
            </a:xfrm>
            <a:custGeom>
              <a:avLst/>
              <a:gdLst>
                <a:gd name="T0" fmla="*/ 0 w 456"/>
                <a:gd name="T1" fmla="*/ 713 h 783"/>
                <a:gd name="T2" fmla="*/ 13 w 456"/>
                <a:gd name="T3" fmla="*/ 743 h 783"/>
                <a:gd name="T4" fmla="*/ 36 w 456"/>
                <a:gd name="T5" fmla="*/ 769 h 783"/>
                <a:gd name="T6" fmla="*/ 65 w 456"/>
                <a:gd name="T7" fmla="*/ 783 h 783"/>
                <a:gd name="T8" fmla="*/ 91 w 456"/>
                <a:gd name="T9" fmla="*/ 769 h 783"/>
                <a:gd name="T10" fmla="*/ 349 w 456"/>
                <a:gd name="T11" fmla="*/ 754 h 783"/>
                <a:gd name="T12" fmla="*/ 369 w 456"/>
                <a:gd name="T13" fmla="*/ 780 h 783"/>
                <a:gd name="T14" fmla="*/ 398 w 456"/>
                <a:gd name="T15" fmla="*/ 780 h 783"/>
                <a:gd name="T16" fmla="*/ 420 w 456"/>
                <a:gd name="T17" fmla="*/ 754 h 783"/>
                <a:gd name="T18" fmla="*/ 446 w 456"/>
                <a:gd name="T19" fmla="*/ 740 h 783"/>
                <a:gd name="T20" fmla="*/ 456 w 456"/>
                <a:gd name="T21" fmla="*/ 713 h 783"/>
                <a:gd name="T22" fmla="*/ 0 w 456"/>
                <a:gd name="T23" fmla="*/ 268 h 783"/>
                <a:gd name="T24" fmla="*/ 84 w 456"/>
                <a:gd name="T25" fmla="*/ 430 h 783"/>
                <a:gd name="T26" fmla="*/ 77 w 456"/>
                <a:gd name="T27" fmla="*/ 439 h 783"/>
                <a:gd name="T28" fmla="*/ 68 w 456"/>
                <a:gd name="T29" fmla="*/ 442 h 783"/>
                <a:gd name="T30" fmla="*/ 58 w 456"/>
                <a:gd name="T31" fmla="*/ 439 h 783"/>
                <a:gd name="T32" fmla="*/ 51 w 456"/>
                <a:gd name="T33" fmla="*/ 430 h 783"/>
                <a:gd name="T34" fmla="*/ 51 w 456"/>
                <a:gd name="T35" fmla="*/ 351 h 783"/>
                <a:gd name="T36" fmla="*/ 55 w 456"/>
                <a:gd name="T37" fmla="*/ 340 h 783"/>
                <a:gd name="T38" fmla="*/ 62 w 456"/>
                <a:gd name="T39" fmla="*/ 334 h 783"/>
                <a:gd name="T40" fmla="*/ 73 w 456"/>
                <a:gd name="T41" fmla="*/ 334 h 783"/>
                <a:gd name="T42" fmla="*/ 82 w 456"/>
                <a:gd name="T43" fmla="*/ 340 h 783"/>
                <a:gd name="T44" fmla="*/ 85 w 456"/>
                <a:gd name="T45" fmla="*/ 351 h 783"/>
                <a:gd name="T46" fmla="*/ 296 w 456"/>
                <a:gd name="T47" fmla="*/ 479 h 783"/>
                <a:gd name="T48" fmla="*/ 276 w 456"/>
                <a:gd name="T49" fmla="*/ 472 h 783"/>
                <a:gd name="T50" fmla="*/ 271 w 456"/>
                <a:gd name="T51" fmla="*/ 452 h 783"/>
                <a:gd name="T52" fmla="*/ 287 w 456"/>
                <a:gd name="T53" fmla="*/ 436 h 783"/>
                <a:gd name="T54" fmla="*/ 307 w 456"/>
                <a:gd name="T55" fmla="*/ 442 h 783"/>
                <a:gd name="T56" fmla="*/ 311 w 456"/>
                <a:gd name="T57" fmla="*/ 464 h 783"/>
                <a:gd name="T58" fmla="*/ 296 w 456"/>
                <a:gd name="T59" fmla="*/ 479 h 783"/>
                <a:gd name="T60" fmla="*/ 329 w 456"/>
                <a:gd name="T61" fmla="*/ 423 h 783"/>
                <a:gd name="T62" fmla="*/ 310 w 456"/>
                <a:gd name="T63" fmla="*/ 410 h 783"/>
                <a:gd name="T64" fmla="*/ 305 w 456"/>
                <a:gd name="T65" fmla="*/ 388 h 783"/>
                <a:gd name="T66" fmla="*/ 317 w 456"/>
                <a:gd name="T67" fmla="*/ 368 h 783"/>
                <a:gd name="T68" fmla="*/ 340 w 456"/>
                <a:gd name="T69" fmla="*/ 363 h 783"/>
                <a:gd name="T70" fmla="*/ 359 w 456"/>
                <a:gd name="T71" fmla="*/ 375 h 783"/>
                <a:gd name="T72" fmla="*/ 365 w 456"/>
                <a:gd name="T73" fmla="*/ 398 h 783"/>
                <a:gd name="T74" fmla="*/ 352 w 456"/>
                <a:gd name="T75" fmla="*/ 417 h 783"/>
                <a:gd name="T76" fmla="*/ 456 w 456"/>
                <a:gd name="T77" fmla="*/ 242 h 783"/>
                <a:gd name="T78" fmla="*/ 453 w 456"/>
                <a:gd name="T79" fmla="*/ 26 h 783"/>
                <a:gd name="T80" fmla="*/ 430 w 456"/>
                <a:gd name="T81" fmla="*/ 3 h 783"/>
                <a:gd name="T82" fmla="*/ 42 w 456"/>
                <a:gd name="T83" fmla="*/ 0 h 783"/>
                <a:gd name="T84" fmla="*/ 12 w 456"/>
                <a:gd name="T85" fmla="*/ 12 h 783"/>
                <a:gd name="T86" fmla="*/ 0 w 456"/>
                <a:gd name="T87" fmla="*/ 42 h 783"/>
                <a:gd name="T88" fmla="*/ 456 w 456"/>
                <a:gd name="T89" fmla="*/ 242 h 783"/>
                <a:gd name="T90" fmla="*/ 51 w 456"/>
                <a:gd name="T91" fmla="*/ 99 h 783"/>
                <a:gd name="T92" fmla="*/ 58 w 456"/>
                <a:gd name="T93" fmla="*/ 91 h 783"/>
                <a:gd name="T94" fmla="*/ 68 w 456"/>
                <a:gd name="T95" fmla="*/ 87 h 783"/>
                <a:gd name="T96" fmla="*/ 77 w 456"/>
                <a:gd name="T97" fmla="*/ 91 h 783"/>
                <a:gd name="T98" fmla="*/ 84 w 456"/>
                <a:gd name="T99" fmla="*/ 99 h 783"/>
                <a:gd name="T100" fmla="*/ 85 w 456"/>
                <a:gd name="T101" fmla="*/ 168 h 783"/>
                <a:gd name="T102" fmla="*/ 82 w 456"/>
                <a:gd name="T103" fmla="*/ 177 h 783"/>
                <a:gd name="T104" fmla="*/ 73 w 456"/>
                <a:gd name="T105" fmla="*/ 183 h 783"/>
                <a:gd name="T106" fmla="*/ 62 w 456"/>
                <a:gd name="T107" fmla="*/ 183 h 783"/>
                <a:gd name="T108" fmla="*/ 55 w 456"/>
                <a:gd name="T109" fmla="*/ 177 h 783"/>
                <a:gd name="T110" fmla="*/ 51 w 456"/>
                <a:gd name="T111" fmla="*/ 16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783">
                  <a:moveTo>
                    <a:pt x="0" y="268"/>
                  </a:moveTo>
                  <a:lnTo>
                    <a:pt x="0" y="713"/>
                  </a:lnTo>
                  <a:lnTo>
                    <a:pt x="3" y="730"/>
                  </a:lnTo>
                  <a:lnTo>
                    <a:pt x="13" y="743"/>
                  </a:lnTo>
                  <a:lnTo>
                    <a:pt x="29" y="753"/>
                  </a:lnTo>
                  <a:lnTo>
                    <a:pt x="36" y="769"/>
                  </a:lnTo>
                  <a:lnTo>
                    <a:pt x="48" y="780"/>
                  </a:lnTo>
                  <a:lnTo>
                    <a:pt x="65" y="783"/>
                  </a:lnTo>
                  <a:lnTo>
                    <a:pt x="79" y="780"/>
                  </a:lnTo>
                  <a:lnTo>
                    <a:pt x="91" y="769"/>
                  </a:lnTo>
                  <a:lnTo>
                    <a:pt x="100" y="754"/>
                  </a:lnTo>
                  <a:lnTo>
                    <a:pt x="349" y="754"/>
                  </a:lnTo>
                  <a:lnTo>
                    <a:pt x="357" y="769"/>
                  </a:lnTo>
                  <a:lnTo>
                    <a:pt x="369" y="780"/>
                  </a:lnTo>
                  <a:lnTo>
                    <a:pt x="384" y="783"/>
                  </a:lnTo>
                  <a:lnTo>
                    <a:pt x="398" y="780"/>
                  </a:lnTo>
                  <a:lnTo>
                    <a:pt x="410" y="769"/>
                  </a:lnTo>
                  <a:lnTo>
                    <a:pt x="420" y="754"/>
                  </a:lnTo>
                  <a:lnTo>
                    <a:pt x="433" y="749"/>
                  </a:lnTo>
                  <a:lnTo>
                    <a:pt x="446" y="740"/>
                  </a:lnTo>
                  <a:lnTo>
                    <a:pt x="453" y="728"/>
                  </a:lnTo>
                  <a:lnTo>
                    <a:pt x="456" y="713"/>
                  </a:lnTo>
                  <a:lnTo>
                    <a:pt x="456" y="268"/>
                  </a:lnTo>
                  <a:lnTo>
                    <a:pt x="0" y="268"/>
                  </a:lnTo>
                  <a:close/>
                  <a:moveTo>
                    <a:pt x="85" y="426"/>
                  </a:moveTo>
                  <a:lnTo>
                    <a:pt x="84" y="430"/>
                  </a:lnTo>
                  <a:lnTo>
                    <a:pt x="82" y="435"/>
                  </a:lnTo>
                  <a:lnTo>
                    <a:pt x="77" y="439"/>
                  </a:lnTo>
                  <a:lnTo>
                    <a:pt x="73" y="441"/>
                  </a:lnTo>
                  <a:lnTo>
                    <a:pt x="68" y="442"/>
                  </a:lnTo>
                  <a:lnTo>
                    <a:pt x="62" y="441"/>
                  </a:lnTo>
                  <a:lnTo>
                    <a:pt x="58" y="439"/>
                  </a:lnTo>
                  <a:lnTo>
                    <a:pt x="55" y="435"/>
                  </a:lnTo>
                  <a:lnTo>
                    <a:pt x="51" y="430"/>
                  </a:lnTo>
                  <a:lnTo>
                    <a:pt x="51" y="426"/>
                  </a:lnTo>
                  <a:lnTo>
                    <a:pt x="51" y="351"/>
                  </a:lnTo>
                  <a:lnTo>
                    <a:pt x="51" y="345"/>
                  </a:lnTo>
                  <a:lnTo>
                    <a:pt x="55" y="340"/>
                  </a:lnTo>
                  <a:lnTo>
                    <a:pt x="58" y="337"/>
                  </a:lnTo>
                  <a:lnTo>
                    <a:pt x="62" y="334"/>
                  </a:lnTo>
                  <a:lnTo>
                    <a:pt x="68" y="334"/>
                  </a:lnTo>
                  <a:lnTo>
                    <a:pt x="73" y="334"/>
                  </a:lnTo>
                  <a:lnTo>
                    <a:pt x="77" y="337"/>
                  </a:lnTo>
                  <a:lnTo>
                    <a:pt x="82" y="340"/>
                  </a:lnTo>
                  <a:lnTo>
                    <a:pt x="84" y="345"/>
                  </a:lnTo>
                  <a:lnTo>
                    <a:pt x="85" y="351"/>
                  </a:lnTo>
                  <a:lnTo>
                    <a:pt x="85" y="426"/>
                  </a:lnTo>
                  <a:close/>
                  <a:moveTo>
                    <a:pt x="296" y="479"/>
                  </a:moveTo>
                  <a:lnTo>
                    <a:pt x="285" y="478"/>
                  </a:lnTo>
                  <a:lnTo>
                    <a:pt x="276" y="472"/>
                  </a:lnTo>
                  <a:lnTo>
                    <a:pt x="270" y="462"/>
                  </a:lnTo>
                  <a:lnTo>
                    <a:pt x="271" y="452"/>
                  </a:lnTo>
                  <a:lnTo>
                    <a:pt x="276" y="442"/>
                  </a:lnTo>
                  <a:lnTo>
                    <a:pt x="287" y="436"/>
                  </a:lnTo>
                  <a:lnTo>
                    <a:pt x="297" y="438"/>
                  </a:lnTo>
                  <a:lnTo>
                    <a:pt x="307" y="442"/>
                  </a:lnTo>
                  <a:lnTo>
                    <a:pt x="311" y="453"/>
                  </a:lnTo>
                  <a:lnTo>
                    <a:pt x="311" y="464"/>
                  </a:lnTo>
                  <a:lnTo>
                    <a:pt x="305" y="473"/>
                  </a:lnTo>
                  <a:lnTo>
                    <a:pt x="296" y="479"/>
                  </a:lnTo>
                  <a:close/>
                  <a:moveTo>
                    <a:pt x="342" y="423"/>
                  </a:moveTo>
                  <a:lnTo>
                    <a:pt x="329" y="423"/>
                  </a:lnTo>
                  <a:lnTo>
                    <a:pt x="319" y="418"/>
                  </a:lnTo>
                  <a:lnTo>
                    <a:pt x="310" y="410"/>
                  </a:lnTo>
                  <a:lnTo>
                    <a:pt x="305" y="400"/>
                  </a:lnTo>
                  <a:lnTo>
                    <a:pt x="305" y="388"/>
                  </a:lnTo>
                  <a:lnTo>
                    <a:pt x="310" y="377"/>
                  </a:lnTo>
                  <a:lnTo>
                    <a:pt x="317" y="368"/>
                  </a:lnTo>
                  <a:lnTo>
                    <a:pt x="328" y="363"/>
                  </a:lnTo>
                  <a:lnTo>
                    <a:pt x="340" y="363"/>
                  </a:lnTo>
                  <a:lnTo>
                    <a:pt x="351" y="366"/>
                  </a:lnTo>
                  <a:lnTo>
                    <a:pt x="359" y="375"/>
                  </a:lnTo>
                  <a:lnTo>
                    <a:pt x="365" y="386"/>
                  </a:lnTo>
                  <a:lnTo>
                    <a:pt x="365" y="398"/>
                  </a:lnTo>
                  <a:lnTo>
                    <a:pt x="360" y="409"/>
                  </a:lnTo>
                  <a:lnTo>
                    <a:pt x="352" y="417"/>
                  </a:lnTo>
                  <a:lnTo>
                    <a:pt x="342" y="423"/>
                  </a:lnTo>
                  <a:close/>
                  <a:moveTo>
                    <a:pt x="456" y="242"/>
                  </a:moveTo>
                  <a:lnTo>
                    <a:pt x="456" y="42"/>
                  </a:lnTo>
                  <a:lnTo>
                    <a:pt x="453" y="26"/>
                  </a:lnTo>
                  <a:lnTo>
                    <a:pt x="444" y="12"/>
                  </a:lnTo>
                  <a:lnTo>
                    <a:pt x="430" y="3"/>
                  </a:lnTo>
                  <a:lnTo>
                    <a:pt x="414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2"/>
                  </a:lnTo>
                  <a:lnTo>
                    <a:pt x="0" y="242"/>
                  </a:lnTo>
                  <a:lnTo>
                    <a:pt x="456" y="242"/>
                  </a:lnTo>
                  <a:close/>
                  <a:moveTo>
                    <a:pt x="51" y="103"/>
                  </a:moveTo>
                  <a:lnTo>
                    <a:pt x="51" y="99"/>
                  </a:lnTo>
                  <a:lnTo>
                    <a:pt x="55" y="94"/>
                  </a:lnTo>
                  <a:lnTo>
                    <a:pt x="58" y="91"/>
                  </a:lnTo>
                  <a:lnTo>
                    <a:pt x="62" y="88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77" y="91"/>
                  </a:lnTo>
                  <a:lnTo>
                    <a:pt x="82" y="94"/>
                  </a:lnTo>
                  <a:lnTo>
                    <a:pt x="84" y="99"/>
                  </a:lnTo>
                  <a:lnTo>
                    <a:pt x="85" y="103"/>
                  </a:lnTo>
                  <a:lnTo>
                    <a:pt x="85" y="168"/>
                  </a:lnTo>
                  <a:lnTo>
                    <a:pt x="84" y="172"/>
                  </a:lnTo>
                  <a:lnTo>
                    <a:pt x="82" y="177"/>
                  </a:lnTo>
                  <a:lnTo>
                    <a:pt x="77" y="181"/>
                  </a:lnTo>
                  <a:lnTo>
                    <a:pt x="73" y="183"/>
                  </a:lnTo>
                  <a:lnTo>
                    <a:pt x="68" y="184"/>
                  </a:lnTo>
                  <a:lnTo>
                    <a:pt x="62" y="183"/>
                  </a:lnTo>
                  <a:lnTo>
                    <a:pt x="58" y="181"/>
                  </a:lnTo>
                  <a:lnTo>
                    <a:pt x="55" y="177"/>
                  </a:lnTo>
                  <a:lnTo>
                    <a:pt x="51" y="172"/>
                  </a:lnTo>
                  <a:lnTo>
                    <a:pt x="51" y="168"/>
                  </a:lnTo>
                  <a:lnTo>
                    <a:pt x="51" y="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5" name="TextBox 26"/>
          <p:cNvSpPr txBox="1">
            <a:spLocks/>
          </p:cNvSpPr>
          <p:nvPr/>
        </p:nvSpPr>
        <p:spPr>
          <a:xfrm>
            <a:off x="3092207" y="4279619"/>
            <a:ext cx="2304455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>
                <a:latin typeface="Calibre" panose="020B0503030202060203" pitchFamily="34" charset="0"/>
                <a:cs typeface="Arial"/>
              </a:rPr>
              <a:t>Mensen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hebben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vaak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(</a:t>
            </a:r>
            <a:r>
              <a:rPr lang="en-US" sz="1600" i="1" dirty="0" err="1">
                <a:latin typeface="Calibre" panose="020B0503030202060203" pitchFamily="34" charset="0"/>
                <a:cs typeface="Arial"/>
              </a:rPr>
              <a:t>energie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)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schulden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</a:p>
        </p:txBody>
      </p:sp>
      <p:grpSp>
        <p:nvGrpSpPr>
          <p:cNvPr id="76" name="Group 261"/>
          <p:cNvGrpSpPr/>
          <p:nvPr/>
        </p:nvGrpSpPr>
        <p:grpSpPr>
          <a:xfrm>
            <a:off x="2553006" y="4205380"/>
            <a:ext cx="435170" cy="396159"/>
            <a:chOff x="-2322585" y="3145213"/>
            <a:chExt cx="1582510" cy="1440645"/>
          </a:xfrm>
          <a:solidFill>
            <a:schemeClr val="accent4"/>
          </a:solidFill>
        </p:grpSpPr>
        <p:sp>
          <p:nvSpPr>
            <p:cNvPr id="77" name="Rounded Rectangle 17"/>
            <p:cNvSpPr/>
            <p:nvPr/>
          </p:nvSpPr>
          <p:spPr>
            <a:xfrm>
              <a:off x="-2322585" y="4047566"/>
              <a:ext cx="414260" cy="538292"/>
            </a:xfrm>
            <a:custGeom>
              <a:avLst/>
              <a:gdLst/>
              <a:ahLst/>
              <a:cxnLst/>
              <a:rect l="l" t="t" r="r" b="b"/>
              <a:pathLst>
                <a:path w="1173480" h="1524834">
                  <a:moveTo>
                    <a:pt x="800100" y="191334"/>
                  </a:moveTo>
                  <a:cubicBezTo>
                    <a:pt x="715932" y="191334"/>
                    <a:pt x="647700" y="259566"/>
                    <a:pt x="647700" y="343734"/>
                  </a:cubicBezTo>
                  <a:cubicBezTo>
                    <a:pt x="647700" y="427902"/>
                    <a:pt x="715932" y="496134"/>
                    <a:pt x="800100" y="496134"/>
                  </a:cubicBezTo>
                  <a:cubicBezTo>
                    <a:pt x="884268" y="496134"/>
                    <a:pt x="952500" y="427902"/>
                    <a:pt x="952500" y="343734"/>
                  </a:cubicBezTo>
                  <a:cubicBezTo>
                    <a:pt x="952500" y="259566"/>
                    <a:pt x="884268" y="191334"/>
                    <a:pt x="800100" y="191334"/>
                  </a:cubicBezTo>
                  <a:close/>
                  <a:moveTo>
                    <a:pt x="172725" y="0"/>
                  </a:moveTo>
                  <a:lnTo>
                    <a:pt x="1000755" y="0"/>
                  </a:lnTo>
                  <a:cubicBezTo>
                    <a:pt x="1096148" y="0"/>
                    <a:pt x="1173480" y="77332"/>
                    <a:pt x="1173480" y="172725"/>
                  </a:cubicBezTo>
                  <a:lnTo>
                    <a:pt x="1173480" y="1352109"/>
                  </a:lnTo>
                  <a:cubicBezTo>
                    <a:pt x="1173480" y="1447502"/>
                    <a:pt x="1096148" y="1524834"/>
                    <a:pt x="1000755" y="1524834"/>
                  </a:cubicBezTo>
                  <a:lnTo>
                    <a:pt x="172725" y="1524834"/>
                  </a:lnTo>
                  <a:cubicBezTo>
                    <a:pt x="77332" y="1524834"/>
                    <a:pt x="0" y="1447502"/>
                    <a:pt x="0" y="1352109"/>
                  </a:cubicBezTo>
                  <a:lnTo>
                    <a:pt x="0" y="172725"/>
                  </a:lnTo>
                  <a:cubicBezTo>
                    <a:pt x="0" y="77332"/>
                    <a:pt x="77332" y="0"/>
                    <a:pt x="172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 249"/>
            <p:cNvSpPr/>
            <p:nvPr/>
          </p:nvSpPr>
          <p:spPr>
            <a:xfrm>
              <a:off x="-1859905" y="4045170"/>
              <a:ext cx="1119830" cy="465368"/>
            </a:xfrm>
            <a:custGeom>
              <a:avLst/>
              <a:gdLst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166319"/>
                <a:gd name="connsiteY0" fmla="*/ 129540 h 1318260"/>
                <a:gd name="connsiteX1" fmla="*/ 0 w 3166319"/>
                <a:gd name="connsiteY1" fmla="*/ 1082040 h 1318260"/>
                <a:gd name="connsiteX2" fmla="*/ 396240 w 3166319"/>
                <a:gd name="connsiteY2" fmla="*/ 1074420 h 1318260"/>
                <a:gd name="connsiteX3" fmla="*/ 1699260 w 3166319"/>
                <a:gd name="connsiteY3" fmla="*/ 1318260 h 1318260"/>
                <a:gd name="connsiteX4" fmla="*/ 1851660 w 3166319"/>
                <a:gd name="connsiteY4" fmla="*/ 1303020 h 1318260"/>
                <a:gd name="connsiteX5" fmla="*/ 3070860 w 3166319"/>
                <a:gd name="connsiteY5" fmla="*/ 601980 h 1318260"/>
                <a:gd name="connsiteX6" fmla="*/ 2811780 w 3166319"/>
                <a:gd name="connsiteY6" fmla="*/ 167640 h 1318260"/>
                <a:gd name="connsiteX7" fmla="*/ 2042160 w 3166319"/>
                <a:gd name="connsiteY7" fmla="*/ 594360 h 1318260"/>
                <a:gd name="connsiteX8" fmla="*/ 1729740 w 3166319"/>
                <a:gd name="connsiteY8" fmla="*/ 1104900 h 1318260"/>
                <a:gd name="connsiteX9" fmla="*/ 1043940 w 3166319"/>
                <a:gd name="connsiteY9" fmla="*/ 883920 h 1318260"/>
                <a:gd name="connsiteX10" fmla="*/ 1104900 w 3166319"/>
                <a:gd name="connsiteY10" fmla="*/ 754380 h 1318260"/>
                <a:gd name="connsiteX11" fmla="*/ 1729740 w 3166319"/>
                <a:gd name="connsiteY11" fmla="*/ 944880 h 1318260"/>
                <a:gd name="connsiteX12" fmla="*/ 1798320 w 3166319"/>
                <a:gd name="connsiteY12" fmla="*/ 502920 h 1318260"/>
                <a:gd name="connsiteX13" fmla="*/ 533400 w 3166319"/>
                <a:gd name="connsiteY13" fmla="*/ 0 h 1318260"/>
                <a:gd name="connsiteX14" fmla="*/ 0 w 3166319"/>
                <a:gd name="connsiteY14" fmla="*/ 129540 h 1318260"/>
                <a:gd name="connsiteX0" fmla="*/ 0 w 3168835"/>
                <a:gd name="connsiteY0" fmla="*/ 129540 h 1318260"/>
                <a:gd name="connsiteX1" fmla="*/ 0 w 3168835"/>
                <a:gd name="connsiteY1" fmla="*/ 1082040 h 1318260"/>
                <a:gd name="connsiteX2" fmla="*/ 396240 w 3168835"/>
                <a:gd name="connsiteY2" fmla="*/ 1074420 h 1318260"/>
                <a:gd name="connsiteX3" fmla="*/ 1699260 w 3168835"/>
                <a:gd name="connsiteY3" fmla="*/ 1318260 h 1318260"/>
                <a:gd name="connsiteX4" fmla="*/ 1851660 w 3168835"/>
                <a:gd name="connsiteY4" fmla="*/ 1303020 h 1318260"/>
                <a:gd name="connsiteX5" fmla="*/ 3070860 w 3168835"/>
                <a:gd name="connsiteY5" fmla="*/ 601980 h 1318260"/>
                <a:gd name="connsiteX6" fmla="*/ 2811780 w 3168835"/>
                <a:gd name="connsiteY6" fmla="*/ 167640 h 1318260"/>
                <a:gd name="connsiteX7" fmla="*/ 2042160 w 3168835"/>
                <a:gd name="connsiteY7" fmla="*/ 594360 h 1318260"/>
                <a:gd name="connsiteX8" fmla="*/ 1729740 w 3168835"/>
                <a:gd name="connsiteY8" fmla="*/ 1104900 h 1318260"/>
                <a:gd name="connsiteX9" fmla="*/ 1043940 w 3168835"/>
                <a:gd name="connsiteY9" fmla="*/ 883920 h 1318260"/>
                <a:gd name="connsiteX10" fmla="*/ 1104900 w 3168835"/>
                <a:gd name="connsiteY10" fmla="*/ 754380 h 1318260"/>
                <a:gd name="connsiteX11" fmla="*/ 1729740 w 3168835"/>
                <a:gd name="connsiteY11" fmla="*/ 944880 h 1318260"/>
                <a:gd name="connsiteX12" fmla="*/ 1798320 w 3168835"/>
                <a:gd name="connsiteY12" fmla="*/ 502920 h 1318260"/>
                <a:gd name="connsiteX13" fmla="*/ 533400 w 3168835"/>
                <a:gd name="connsiteY13" fmla="*/ 0 h 1318260"/>
                <a:gd name="connsiteX14" fmla="*/ 0 w 3168835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9237"/>
                <a:gd name="connsiteX1" fmla="*/ 0 w 3172153"/>
                <a:gd name="connsiteY1" fmla="*/ 1082040 h 1319237"/>
                <a:gd name="connsiteX2" fmla="*/ 396240 w 3172153"/>
                <a:gd name="connsiteY2" fmla="*/ 1074420 h 1319237"/>
                <a:gd name="connsiteX3" fmla="*/ 1699260 w 3172153"/>
                <a:gd name="connsiteY3" fmla="*/ 1318260 h 1319237"/>
                <a:gd name="connsiteX4" fmla="*/ 1851660 w 3172153"/>
                <a:gd name="connsiteY4" fmla="*/ 1303020 h 1319237"/>
                <a:gd name="connsiteX5" fmla="*/ 3070860 w 3172153"/>
                <a:gd name="connsiteY5" fmla="*/ 601980 h 1319237"/>
                <a:gd name="connsiteX6" fmla="*/ 2811780 w 3172153"/>
                <a:gd name="connsiteY6" fmla="*/ 167640 h 1319237"/>
                <a:gd name="connsiteX7" fmla="*/ 2042160 w 3172153"/>
                <a:gd name="connsiteY7" fmla="*/ 594360 h 1319237"/>
                <a:gd name="connsiteX8" fmla="*/ 1729740 w 3172153"/>
                <a:gd name="connsiteY8" fmla="*/ 1104900 h 1319237"/>
                <a:gd name="connsiteX9" fmla="*/ 1043940 w 3172153"/>
                <a:gd name="connsiteY9" fmla="*/ 883920 h 1319237"/>
                <a:gd name="connsiteX10" fmla="*/ 1104900 w 3172153"/>
                <a:gd name="connsiteY10" fmla="*/ 754380 h 1319237"/>
                <a:gd name="connsiteX11" fmla="*/ 1729740 w 3172153"/>
                <a:gd name="connsiteY11" fmla="*/ 944880 h 1319237"/>
                <a:gd name="connsiteX12" fmla="*/ 1798320 w 3172153"/>
                <a:gd name="connsiteY12" fmla="*/ 502920 h 1319237"/>
                <a:gd name="connsiteX13" fmla="*/ 533400 w 3172153"/>
                <a:gd name="connsiteY13" fmla="*/ 0 h 1319237"/>
                <a:gd name="connsiteX14" fmla="*/ 0 w 3172153"/>
                <a:gd name="connsiteY14" fmla="*/ 129540 h 1319237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32121 w 3172153"/>
                <a:gd name="connsiteY11" fmla="*/ 959167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32121 w 3172153"/>
                <a:gd name="connsiteY11" fmla="*/ 959167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32121 w 3172153"/>
                <a:gd name="connsiteY11" fmla="*/ 959167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32121 w 3172153"/>
                <a:gd name="connsiteY11" fmla="*/ 959167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2153" h="1318260">
                  <a:moveTo>
                    <a:pt x="0" y="129540"/>
                  </a:moveTo>
                  <a:lnTo>
                    <a:pt x="0" y="1082040"/>
                  </a:lnTo>
                  <a:lnTo>
                    <a:pt x="396240" y="1074420"/>
                  </a:lnTo>
                  <a:lnTo>
                    <a:pt x="1699260" y="1318260"/>
                  </a:lnTo>
                  <a:cubicBezTo>
                    <a:pt x="1780540" y="1336040"/>
                    <a:pt x="1778000" y="1330960"/>
                    <a:pt x="1851660" y="1303020"/>
                  </a:cubicBezTo>
                  <a:lnTo>
                    <a:pt x="3070860" y="601980"/>
                  </a:lnTo>
                  <a:cubicBezTo>
                    <a:pt x="3327400" y="373380"/>
                    <a:pt x="3042920" y="45720"/>
                    <a:pt x="2811780" y="167640"/>
                  </a:cubicBezTo>
                  <a:lnTo>
                    <a:pt x="2042160" y="594360"/>
                  </a:lnTo>
                  <a:cubicBezTo>
                    <a:pt x="2082800" y="756920"/>
                    <a:pt x="2077720" y="1018540"/>
                    <a:pt x="1729740" y="1104900"/>
                  </a:cubicBezTo>
                  <a:lnTo>
                    <a:pt x="1043940" y="883920"/>
                  </a:lnTo>
                  <a:cubicBezTo>
                    <a:pt x="988060" y="826453"/>
                    <a:pt x="1029811" y="730885"/>
                    <a:pt x="1104900" y="754380"/>
                  </a:cubicBezTo>
                  <a:lnTo>
                    <a:pt x="1732121" y="959167"/>
                  </a:lnTo>
                  <a:cubicBezTo>
                    <a:pt x="1973103" y="875189"/>
                    <a:pt x="1969293" y="619284"/>
                    <a:pt x="1798320" y="502920"/>
                  </a:cubicBezTo>
                  <a:lnTo>
                    <a:pt x="533400" y="0"/>
                  </a:lnTo>
                  <a:cubicBezTo>
                    <a:pt x="325120" y="12700"/>
                    <a:pt x="144463" y="86360"/>
                    <a:pt x="0" y="1295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Freeform 871"/>
            <p:cNvSpPr>
              <a:spLocks noChangeAspect="1"/>
            </p:cNvSpPr>
            <p:nvPr/>
          </p:nvSpPr>
          <p:spPr bwMode="auto">
            <a:xfrm>
              <a:off x="-1556514" y="3145213"/>
              <a:ext cx="814543" cy="803071"/>
            </a:xfrm>
            <a:custGeom>
              <a:avLst/>
              <a:gdLst/>
              <a:ahLst/>
              <a:cxnLst>
                <a:cxn ang="0">
                  <a:pos x="3386" y="0"/>
                </a:cxn>
                <a:cxn ang="0">
                  <a:pos x="1897" y="2714"/>
                </a:cxn>
                <a:cxn ang="0">
                  <a:pos x="1486" y="1934"/>
                </a:cxn>
                <a:cxn ang="0">
                  <a:pos x="0" y="3349"/>
                </a:cxn>
                <a:cxn ang="0">
                  <a:pos x="1512" y="737"/>
                </a:cxn>
                <a:cxn ang="0">
                  <a:pos x="1926" y="1415"/>
                </a:cxn>
                <a:cxn ang="0">
                  <a:pos x="3386" y="0"/>
                </a:cxn>
              </a:cxnLst>
              <a:rect l="0" t="0" r="r" b="b"/>
              <a:pathLst>
                <a:path w="3386" h="3349">
                  <a:moveTo>
                    <a:pt x="3386" y="0"/>
                  </a:moveTo>
                  <a:lnTo>
                    <a:pt x="1897" y="2714"/>
                  </a:lnTo>
                  <a:lnTo>
                    <a:pt x="1486" y="1934"/>
                  </a:lnTo>
                  <a:lnTo>
                    <a:pt x="0" y="3349"/>
                  </a:lnTo>
                  <a:lnTo>
                    <a:pt x="1512" y="737"/>
                  </a:lnTo>
                  <a:lnTo>
                    <a:pt x="1926" y="1415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</p:grpSp>
      <p:sp>
        <p:nvSpPr>
          <p:cNvPr id="80" name="TextBox 25"/>
          <p:cNvSpPr txBox="1">
            <a:spLocks/>
          </p:cNvSpPr>
          <p:nvPr/>
        </p:nvSpPr>
        <p:spPr>
          <a:xfrm>
            <a:off x="3092207" y="3373591"/>
            <a:ext cx="230445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 smtClean="0">
                <a:latin typeface="Calibre" panose="020B0503030202060203" pitchFamily="34" charset="0"/>
                <a:cs typeface="Arial"/>
              </a:rPr>
              <a:t>Geen</a:t>
            </a:r>
            <a:r>
              <a:rPr lang="en-US" sz="1600" dirty="0" smtClean="0">
                <a:latin typeface="Calibre" panose="020B0503030202060203" pitchFamily="34" charset="0"/>
                <a:cs typeface="Arial"/>
              </a:rPr>
              <a:t> budget 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om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energiezuinig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toestel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kopen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81" name="Freeform 35"/>
          <p:cNvSpPr>
            <a:spLocks noEditPoints="1"/>
          </p:cNvSpPr>
          <p:nvPr/>
        </p:nvSpPr>
        <p:spPr bwMode="auto">
          <a:xfrm>
            <a:off x="2532326" y="3372161"/>
            <a:ext cx="378617" cy="467485"/>
          </a:xfrm>
          <a:custGeom>
            <a:avLst/>
            <a:gdLst>
              <a:gd name="T0" fmla="*/ 361 w 461"/>
              <a:gd name="T1" fmla="*/ 362 h 570"/>
              <a:gd name="T2" fmla="*/ 423 w 461"/>
              <a:gd name="T3" fmla="*/ 291 h 570"/>
              <a:gd name="T4" fmla="*/ 21 w 461"/>
              <a:gd name="T5" fmla="*/ 270 h 570"/>
              <a:gd name="T6" fmla="*/ 0 w 461"/>
              <a:gd name="T7" fmla="*/ 549 h 570"/>
              <a:gd name="T8" fmla="*/ 402 w 461"/>
              <a:gd name="T9" fmla="*/ 570 h 570"/>
              <a:gd name="T10" fmla="*/ 423 w 461"/>
              <a:gd name="T11" fmla="*/ 478 h 570"/>
              <a:gd name="T12" fmla="*/ 303 w 461"/>
              <a:gd name="T13" fmla="*/ 420 h 570"/>
              <a:gd name="T14" fmla="*/ 425 w 461"/>
              <a:gd name="T15" fmla="*/ 383 h 570"/>
              <a:gd name="T16" fmla="*/ 324 w 461"/>
              <a:gd name="T17" fmla="*/ 420 h 570"/>
              <a:gd name="T18" fmla="*/ 425 w 461"/>
              <a:gd name="T19" fmla="*/ 457 h 570"/>
              <a:gd name="T20" fmla="*/ 444 w 461"/>
              <a:gd name="T21" fmla="*/ 445 h 570"/>
              <a:gd name="T22" fmla="*/ 444 w 461"/>
              <a:gd name="T23" fmla="*/ 396 h 570"/>
              <a:gd name="T24" fmla="*/ 361 w 461"/>
              <a:gd name="T25" fmla="*/ 438 h 570"/>
              <a:gd name="T26" fmla="*/ 361 w 461"/>
              <a:gd name="T27" fmla="*/ 403 h 570"/>
              <a:gd name="T28" fmla="*/ 361 w 461"/>
              <a:gd name="T29" fmla="*/ 438 h 570"/>
              <a:gd name="T30" fmla="*/ 309 w 461"/>
              <a:gd name="T31" fmla="*/ 152 h 570"/>
              <a:gd name="T32" fmla="*/ 171 w 461"/>
              <a:gd name="T33" fmla="*/ 237 h 570"/>
              <a:gd name="T34" fmla="*/ 300 w 461"/>
              <a:gd name="T35" fmla="*/ 249 h 570"/>
              <a:gd name="T36" fmla="*/ 214 w 461"/>
              <a:gd name="T37" fmla="*/ 164 h 570"/>
              <a:gd name="T38" fmla="*/ 211 w 461"/>
              <a:gd name="T39" fmla="*/ 155 h 570"/>
              <a:gd name="T40" fmla="*/ 222 w 461"/>
              <a:gd name="T41" fmla="*/ 152 h 570"/>
              <a:gd name="T42" fmla="*/ 242 w 461"/>
              <a:gd name="T43" fmla="*/ 151 h 570"/>
              <a:gd name="T44" fmla="*/ 250 w 461"/>
              <a:gd name="T45" fmla="*/ 162 h 570"/>
              <a:gd name="T46" fmla="*/ 229 w 461"/>
              <a:gd name="T47" fmla="*/ 174 h 570"/>
              <a:gd name="T48" fmla="*/ 224 w 461"/>
              <a:gd name="T49" fmla="*/ 183 h 570"/>
              <a:gd name="T50" fmla="*/ 232 w 461"/>
              <a:gd name="T51" fmla="*/ 185 h 570"/>
              <a:gd name="T52" fmla="*/ 263 w 461"/>
              <a:gd name="T53" fmla="*/ 182 h 570"/>
              <a:gd name="T54" fmla="*/ 278 w 461"/>
              <a:gd name="T55" fmla="*/ 208 h 570"/>
              <a:gd name="T56" fmla="*/ 270 w 461"/>
              <a:gd name="T57" fmla="*/ 230 h 570"/>
              <a:gd name="T58" fmla="*/ 263 w 461"/>
              <a:gd name="T59" fmla="*/ 238 h 570"/>
              <a:gd name="T60" fmla="*/ 255 w 461"/>
              <a:gd name="T61" fmla="*/ 231 h 570"/>
              <a:gd name="T62" fmla="*/ 230 w 461"/>
              <a:gd name="T63" fmla="*/ 234 h 570"/>
              <a:gd name="T64" fmla="*/ 232 w 461"/>
              <a:gd name="T65" fmla="*/ 221 h 570"/>
              <a:gd name="T66" fmla="*/ 251 w 461"/>
              <a:gd name="T67" fmla="*/ 214 h 570"/>
              <a:gd name="T68" fmla="*/ 256 w 461"/>
              <a:gd name="T69" fmla="*/ 205 h 570"/>
              <a:gd name="T70" fmla="*/ 246 w 461"/>
              <a:gd name="T71" fmla="*/ 203 h 570"/>
              <a:gd name="T72" fmla="*/ 222 w 461"/>
              <a:gd name="T73" fmla="*/ 206 h 570"/>
              <a:gd name="T74" fmla="*/ 205 w 461"/>
              <a:gd name="T75" fmla="*/ 195 h 570"/>
              <a:gd name="T76" fmla="*/ 455 w 461"/>
              <a:gd name="T77" fmla="*/ 176 h 570"/>
              <a:gd name="T78" fmla="*/ 349 w 461"/>
              <a:gd name="T79" fmla="*/ 6 h 570"/>
              <a:gd name="T80" fmla="*/ 345 w 461"/>
              <a:gd name="T81" fmla="*/ 3 h 570"/>
              <a:gd name="T82" fmla="*/ 340 w 461"/>
              <a:gd name="T83" fmla="*/ 1 h 570"/>
              <a:gd name="T84" fmla="*/ 335 w 461"/>
              <a:gd name="T85" fmla="*/ 0 h 570"/>
              <a:gd name="T86" fmla="*/ 334 w 461"/>
              <a:gd name="T87" fmla="*/ 0 h 570"/>
              <a:gd name="T88" fmla="*/ 328 w 461"/>
              <a:gd name="T89" fmla="*/ 1 h 570"/>
              <a:gd name="T90" fmla="*/ 276 w 461"/>
              <a:gd name="T91" fmla="*/ 32 h 570"/>
              <a:gd name="T92" fmla="*/ 79 w 461"/>
              <a:gd name="T93" fmla="*/ 154 h 570"/>
              <a:gd name="T94" fmla="*/ 25 w 461"/>
              <a:gd name="T95" fmla="*/ 213 h 570"/>
              <a:gd name="T96" fmla="*/ 68 w 461"/>
              <a:gd name="T97" fmla="*/ 249 h 570"/>
              <a:gd name="T98" fmla="*/ 87 w 461"/>
              <a:gd name="T99" fmla="*/ 170 h 570"/>
              <a:gd name="T100" fmla="*/ 366 w 461"/>
              <a:gd name="T101" fmla="*/ 65 h 570"/>
              <a:gd name="T102" fmla="*/ 394 w 461"/>
              <a:gd name="T103" fmla="*/ 218 h 570"/>
              <a:gd name="T104" fmla="*/ 377 w 461"/>
              <a:gd name="T105" fmla="*/ 249 h 570"/>
              <a:gd name="T106" fmla="*/ 401 w 461"/>
              <a:gd name="T107" fmla="*/ 234 h 570"/>
              <a:gd name="T108" fmla="*/ 455 w 461"/>
              <a:gd name="T109" fmla="*/ 17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1" h="570">
                <a:moveTo>
                  <a:pt x="303" y="420"/>
                </a:moveTo>
                <a:cubicBezTo>
                  <a:pt x="303" y="388"/>
                  <a:pt x="329" y="362"/>
                  <a:pt x="361" y="362"/>
                </a:cubicBezTo>
                <a:cubicBezTo>
                  <a:pt x="423" y="362"/>
                  <a:pt x="423" y="362"/>
                  <a:pt x="423" y="362"/>
                </a:cubicBezTo>
                <a:cubicBezTo>
                  <a:pt x="423" y="291"/>
                  <a:pt x="423" y="291"/>
                  <a:pt x="423" y="291"/>
                </a:cubicBezTo>
                <a:cubicBezTo>
                  <a:pt x="423" y="280"/>
                  <a:pt x="413" y="270"/>
                  <a:pt x="402" y="270"/>
                </a:cubicBezTo>
                <a:cubicBezTo>
                  <a:pt x="21" y="270"/>
                  <a:pt x="21" y="270"/>
                  <a:pt x="21" y="270"/>
                </a:cubicBezTo>
                <a:cubicBezTo>
                  <a:pt x="10" y="270"/>
                  <a:pt x="0" y="280"/>
                  <a:pt x="0" y="29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61"/>
                  <a:pt x="10" y="570"/>
                  <a:pt x="21" y="570"/>
                </a:cubicBezTo>
                <a:cubicBezTo>
                  <a:pt x="402" y="570"/>
                  <a:pt x="402" y="570"/>
                  <a:pt x="402" y="570"/>
                </a:cubicBezTo>
                <a:cubicBezTo>
                  <a:pt x="413" y="570"/>
                  <a:pt x="423" y="561"/>
                  <a:pt x="423" y="549"/>
                </a:cubicBezTo>
                <a:cubicBezTo>
                  <a:pt x="423" y="478"/>
                  <a:pt x="423" y="478"/>
                  <a:pt x="423" y="478"/>
                </a:cubicBezTo>
                <a:cubicBezTo>
                  <a:pt x="361" y="478"/>
                  <a:pt x="361" y="478"/>
                  <a:pt x="361" y="478"/>
                </a:cubicBezTo>
                <a:cubicBezTo>
                  <a:pt x="329" y="478"/>
                  <a:pt x="303" y="452"/>
                  <a:pt x="303" y="420"/>
                </a:cubicBezTo>
                <a:close/>
                <a:moveTo>
                  <a:pt x="433" y="384"/>
                </a:moveTo>
                <a:cubicBezTo>
                  <a:pt x="431" y="384"/>
                  <a:pt x="428" y="383"/>
                  <a:pt x="425" y="383"/>
                </a:cubicBezTo>
                <a:cubicBezTo>
                  <a:pt x="361" y="383"/>
                  <a:pt x="361" y="383"/>
                  <a:pt x="361" y="383"/>
                </a:cubicBezTo>
                <a:cubicBezTo>
                  <a:pt x="341" y="383"/>
                  <a:pt x="324" y="400"/>
                  <a:pt x="324" y="420"/>
                </a:cubicBezTo>
                <a:cubicBezTo>
                  <a:pt x="324" y="441"/>
                  <a:pt x="341" y="457"/>
                  <a:pt x="361" y="457"/>
                </a:cubicBezTo>
                <a:cubicBezTo>
                  <a:pt x="425" y="457"/>
                  <a:pt x="425" y="457"/>
                  <a:pt x="425" y="457"/>
                </a:cubicBezTo>
                <a:cubicBezTo>
                  <a:pt x="428" y="457"/>
                  <a:pt x="431" y="457"/>
                  <a:pt x="433" y="456"/>
                </a:cubicBezTo>
                <a:cubicBezTo>
                  <a:pt x="439" y="454"/>
                  <a:pt x="442" y="450"/>
                  <a:pt x="444" y="445"/>
                </a:cubicBezTo>
                <a:cubicBezTo>
                  <a:pt x="446" y="438"/>
                  <a:pt x="446" y="430"/>
                  <a:pt x="446" y="420"/>
                </a:cubicBezTo>
                <a:cubicBezTo>
                  <a:pt x="446" y="411"/>
                  <a:pt x="446" y="402"/>
                  <a:pt x="444" y="396"/>
                </a:cubicBezTo>
                <a:cubicBezTo>
                  <a:pt x="442" y="390"/>
                  <a:pt x="439" y="386"/>
                  <a:pt x="433" y="384"/>
                </a:cubicBezTo>
                <a:close/>
                <a:moveTo>
                  <a:pt x="361" y="438"/>
                </a:moveTo>
                <a:cubicBezTo>
                  <a:pt x="351" y="438"/>
                  <a:pt x="343" y="430"/>
                  <a:pt x="343" y="420"/>
                </a:cubicBezTo>
                <a:cubicBezTo>
                  <a:pt x="343" y="410"/>
                  <a:pt x="351" y="403"/>
                  <a:pt x="361" y="403"/>
                </a:cubicBezTo>
                <a:cubicBezTo>
                  <a:pt x="371" y="403"/>
                  <a:pt x="378" y="410"/>
                  <a:pt x="378" y="420"/>
                </a:cubicBezTo>
                <a:cubicBezTo>
                  <a:pt x="378" y="430"/>
                  <a:pt x="371" y="438"/>
                  <a:pt x="361" y="438"/>
                </a:cubicBezTo>
                <a:close/>
                <a:moveTo>
                  <a:pt x="300" y="249"/>
                </a:moveTo>
                <a:cubicBezTo>
                  <a:pt x="324" y="223"/>
                  <a:pt x="329" y="183"/>
                  <a:pt x="309" y="152"/>
                </a:cubicBezTo>
                <a:cubicBezTo>
                  <a:pt x="286" y="114"/>
                  <a:pt x="236" y="102"/>
                  <a:pt x="198" y="125"/>
                </a:cubicBezTo>
                <a:cubicBezTo>
                  <a:pt x="160" y="149"/>
                  <a:pt x="148" y="199"/>
                  <a:pt x="171" y="237"/>
                </a:cubicBezTo>
                <a:cubicBezTo>
                  <a:pt x="174" y="241"/>
                  <a:pt x="177" y="246"/>
                  <a:pt x="181" y="249"/>
                </a:cubicBezTo>
                <a:lnTo>
                  <a:pt x="300" y="249"/>
                </a:lnTo>
                <a:close/>
                <a:moveTo>
                  <a:pt x="202" y="179"/>
                </a:moveTo>
                <a:cubicBezTo>
                  <a:pt x="204" y="174"/>
                  <a:pt x="208" y="169"/>
                  <a:pt x="214" y="164"/>
                </a:cubicBezTo>
                <a:cubicBezTo>
                  <a:pt x="210" y="159"/>
                  <a:pt x="210" y="159"/>
                  <a:pt x="210" y="159"/>
                </a:cubicBezTo>
                <a:cubicBezTo>
                  <a:pt x="210" y="157"/>
                  <a:pt x="210" y="155"/>
                  <a:pt x="211" y="155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9" y="150"/>
                  <a:pt x="221" y="150"/>
                  <a:pt x="222" y="152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30" y="154"/>
                  <a:pt x="236" y="152"/>
                  <a:pt x="242" y="151"/>
                </a:cubicBezTo>
                <a:cubicBezTo>
                  <a:pt x="245" y="150"/>
                  <a:pt x="248" y="152"/>
                  <a:pt x="249" y="155"/>
                </a:cubicBezTo>
                <a:cubicBezTo>
                  <a:pt x="250" y="162"/>
                  <a:pt x="250" y="162"/>
                  <a:pt x="250" y="162"/>
                </a:cubicBezTo>
                <a:cubicBezTo>
                  <a:pt x="250" y="165"/>
                  <a:pt x="248" y="168"/>
                  <a:pt x="245" y="168"/>
                </a:cubicBezTo>
                <a:cubicBezTo>
                  <a:pt x="239" y="170"/>
                  <a:pt x="233" y="172"/>
                  <a:pt x="229" y="174"/>
                </a:cubicBezTo>
                <a:cubicBezTo>
                  <a:pt x="226" y="176"/>
                  <a:pt x="225" y="178"/>
                  <a:pt x="224" y="179"/>
                </a:cubicBezTo>
                <a:cubicBezTo>
                  <a:pt x="223" y="180"/>
                  <a:pt x="223" y="182"/>
                  <a:pt x="224" y="183"/>
                </a:cubicBezTo>
                <a:cubicBezTo>
                  <a:pt x="225" y="184"/>
                  <a:pt x="226" y="185"/>
                  <a:pt x="227" y="185"/>
                </a:cubicBezTo>
                <a:cubicBezTo>
                  <a:pt x="228" y="185"/>
                  <a:pt x="230" y="185"/>
                  <a:pt x="232" y="185"/>
                </a:cubicBezTo>
                <a:cubicBezTo>
                  <a:pt x="235" y="184"/>
                  <a:pt x="238" y="184"/>
                  <a:pt x="242" y="183"/>
                </a:cubicBezTo>
                <a:cubicBezTo>
                  <a:pt x="251" y="181"/>
                  <a:pt x="258" y="181"/>
                  <a:pt x="263" y="182"/>
                </a:cubicBezTo>
                <a:cubicBezTo>
                  <a:pt x="268" y="183"/>
                  <a:pt x="272" y="186"/>
                  <a:pt x="275" y="191"/>
                </a:cubicBezTo>
                <a:cubicBezTo>
                  <a:pt x="278" y="197"/>
                  <a:pt x="279" y="202"/>
                  <a:pt x="278" y="208"/>
                </a:cubicBezTo>
                <a:cubicBezTo>
                  <a:pt x="276" y="214"/>
                  <a:pt x="273" y="219"/>
                  <a:pt x="267" y="224"/>
                </a:cubicBezTo>
                <a:cubicBezTo>
                  <a:pt x="270" y="230"/>
                  <a:pt x="270" y="230"/>
                  <a:pt x="270" y="230"/>
                </a:cubicBezTo>
                <a:cubicBezTo>
                  <a:pt x="271" y="231"/>
                  <a:pt x="271" y="233"/>
                  <a:pt x="269" y="234"/>
                </a:cubicBezTo>
                <a:cubicBezTo>
                  <a:pt x="263" y="238"/>
                  <a:pt x="263" y="238"/>
                  <a:pt x="263" y="238"/>
                </a:cubicBezTo>
                <a:cubicBezTo>
                  <a:pt x="262" y="239"/>
                  <a:pt x="260" y="238"/>
                  <a:pt x="259" y="237"/>
                </a:cubicBezTo>
                <a:cubicBezTo>
                  <a:pt x="255" y="231"/>
                  <a:pt x="255" y="231"/>
                  <a:pt x="255" y="231"/>
                </a:cubicBezTo>
                <a:cubicBezTo>
                  <a:pt x="250" y="234"/>
                  <a:pt x="243" y="237"/>
                  <a:pt x="236" y="239"/>
                </a:cubicBezTo>
                <a:cubicBezTo>
                  <a:pt x="233" y="239"/>
                  <a:pt x="230" y="237"/>
                  <a:pt x="230" y="234"/>
                </a:cubicBezTo>
                <a:cubicBezTo>
                  <a:pt x="228" y="228"/>
                  <a:pt x="228" y="228"/>
                  <a:pt x="228" y="228"/>
                </a:cubicBezTo>
                <a:cubicBezTo>
                  <a:pt x="227" y="225"/>
                  <a:pt x="229" y="222"/>
                  <a:pt x="232" y="221"/>
                </a:cubicBezTo>
                <a:cubicBezTo>
                  <a:pt x="234" y="221"/>
                  <a:pt x="236" y="220"/>
                  <a:pt x="237" y="220"/>
                </a:cubicBezTo>
                <a:cubicBezTo>
                  <a:pt x="243" y="218"/>
                  <a:pt x="247" y="216"/>
                  <a:pt x="251" y="214"/>
                </a:cubicBezTo>
                <a:cubicBezTo>
                  <a:pt x="253" y="212"/>
                  <a:pt x="255" y="211"/>
                  <a:pt x="256" y="209"/>
                </a:cubicBezTo>
                <a:cubicBezTo>
                  <a:pt x="257" y="208"/>
                  <a:pt x="257" y="206"/>
                  <a:pt x="256" y="205"/>
                </a:cubicBezTo>
                <a:cubicBezTo>
                  <a:pt x="255" y="204"/>
                  <a:pt x="254" y="203"/>
                  <a:pt x="253" y="203"/>
                </a:cubicBezTo>
                <a:cubicBezTo>
                  <a:pt x="251" y="203"/>
                  <a:pt x="249" y="203"/>
                  <a:pt x="246" y="203"/>
                </a:cubicBezTo>
                <a:cubicBezTo>
                  <a:pt x="244" y="204"/>
                  <a:pt x="240" y="204"/>
                  <a:pt x="235" y="205"/>
                </a:cubicBezTo>
                <a:cubicBezTo>
                  <a:pt x="230" y="206"/>
                  <a:pt x="226" y="207"/>
                  <a:pt x="222" y="206"/>
                </a:cubicBezTo>
                <a:cubicBezTo>
                  <a:pt x="218" y="206"/>
                  <a:pt x="215" y="205"/>
                  <a:pt x="212" y="203"/>
                </a:cubicBezTo>
                <a:cubicBezTo>
                  <a:pt x="209" y="202"/>
                  <a:pt x="207" y="199"/>
                  <a:pt x="205" y="195"/>
                </a:cubicBezTo>
                <a:cubicBezTo>
                  <a:pt x="201" y="190"/>
                  <a:pt x="200" y="184"/>
                  <a:pt x="202" y="179"/>
                </a:cubicBezTo>
                <a:close/>
                <a:moveTo>
                  <a:pt x="455" y="176"/>
                </a:moveTo>
                <a:cubicBezTo>
                  <a:pt x="352" y="10"/>
                  <a:pt x="352" y="10"/>
                  <a:pt x="352" y="10"/>
                </a:cubicBezTo>
                <a:cubicBezTo>
                  <a:pt x="351" y="8"/>
                  <a:pt x="350" y="7"/>
                  <a:pt x="349" y="6"/>
                </a:cubicBezTo>
                <a:cubicBezTo>
                  <a:pt x="349" y="6"/>
                  <a:pt x="348" y="5"/>
                  <a:pt x="348" y="5"/>
                </a:cubicBezTo>
                <a:cubicBezTo>
                  <a:pt x="347" y="4"/>
                  <a:pt x="346" y="3"/>
                  <a:pt x="345" y="3"/>
                </a:cubicBezTo>
                <a:cubicBezTo>
                  <a:pt x="345" y="3"/>
                  <a:pt x="344" y="2"/>
                  <a:pt x="344" y="2"/>
                </a:cubicBezTo>
                <a:cubicBezTo>
                  <a:pt x="343" y="2"/>
                  <a:pt x="342" y="1"/>
                  <a:pt x="340" y="1"/>
                </a:cubicBezTo>
                <a:cubicBezTo>
                  <a:pt x="340" y="1"/>
                  <a:pt x="340" y="1"/>
                  <a:pt x="340" y="0"/>
                </a:cubicBezTo>
                <a:cubicBezTo>
                  <a:pt x="338" y="0"/>
                  <a:pt x="336" y="0"/>
                  <a:pt x="335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2" y="0"/>
                  <a:pt x="331" y="0"/>
                  <a:pt x="330" y="0"/>
                </a:cubicBezTo>
                <a:cubicBezTo>
                  <a:pt x="329" y="1"/>
                  <a:pt x="329" y="1"/>
                  <a:pt x="328" y="1"/>
                </a:cubicBezTo>
                <a:cubicBezTo>
                  <a:pt x="327" y="1"/>
                  <a:pt x="325" y="2"/>
                  <a:pt x="324" y="3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22" y="190"/>
                  <a:pt x="19" y="203"/>
                  <a:pt x="25" y="213"/>
                </a:cubicBezTo>
                <a:cubicBezTo>
                  <a:pt x="48" y="249"/>
                  <a:pt x="48" y="249"/>
                  <a:pt x="48" y="249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89" y="229"/>
                  <a:pt x="96" y="198"/>
                  <a:pt x="87" y="170"/>
                </a:cubicBezTo>
                <a:cubicBezTo>
                  <a:pt x="287" y="46"/>
                  <a:pt x="287" y="46"/>
                  <a:pt x="287" y="46"/>
                </a:cubicBezTo>
                <a:cubicBezTo>
                  <a:pt x="308" y="67"/>
                  <a:pt x="338" y="74"/>
                  <a:pt x="366" y="65"/>
                </a:cubicBezTo>
                <a:cubicBezTo>
                  <a:pt x="412" y="139"/>
                  <a:pt x="412" y="139"/>
                  <a:pt x="412" y="139"/>
                </a:cubicBezTo>
                <a:cubicBezTo>
                  <a:pt x="392" y="160"/>
                  <a:pt x="384" y="191"/>
                  <a:pt x="394" y="218"/>
                </a:cubicBezTo>
                <a:cubicBezTo>
                  <a:pt x="344" y="249"/>
                  <a:pt x="344" y="249"/>
                  <a:pt x="344" y="249"/>
                </a:cubicBezTo>
                <a:cubicBezTo>
                  <a:pt x="377" y="249"/>
                  <a:pt x="377" y="249"/>
                  <a:pt x="377" y="249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29" y="217"/>
                  <a:pt x="449" y="205"/>
                </a:cubicBezTo>
                <a:cubicBezTo>
                  <a:pt x="458" y="199"/>
                  <a:pt x="461" y="186"/>
                  <a:pt x="455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Freeform 132"/>
          <p:cNvSpPr>
            <a:spLocks noEditPoints="1"/>
          </p:cNvSpPr>
          <p:nvPr/>
        </p:nvSpPr>
        <p:spPr bwMode="auto">
          <a:xfrm>
            <a:off x="2491102" y="1923163"/>
            <a:ext cx="373129" cy="405697"/>
          </a:xfrm>
          <a:custGeom>
            <a:avLst/>
            <a:gdLst>
              <a:gd name="T0" fmla="*/ 342 w 15666"/>
              <a:gd name="T1" fmla="*/ 16159 h 17007"/>
              <a:gd name="T2" fmla="*/ 231 w 15666"/>
              <a:gd name="T3" fmla="*/ 1072 h 17007"/>
              <a:gd name="T4" fmla="*/ 5355 w 15666"/>
              <a:gd name="T5" fmla="*/ 26 h 17007"/>
              <a:gd name="T6" fmla="*/ 12973 w 15666"/>
              <a:gd name="T7" fmla="*/ 2821 h 17007"/>
              <a:gd name="T8" fmla="*/ 15644 w 15666"/>
              <a:gd name="T9" fmla="*/ 11046 h 17007"/>
              <a:gd name="T10" fmla="*/ 7835 w 15666"/>
              <a:gd name="T11" fmla="*/ 16998 h 17007"/>
              <a:gd name="T12" fmla="*/ 13967 w 15666"/>
              <a:gd name="T13" fmla="*/ 15052 h 17007"/>
              <a:gd name="T14" fmla="*/ 7786 w 15666"/>
              <a:gd name="T15" fmla="*/ 13679 h 17007"/>
              <a:gd name="T16" fmla="*/ 1599 w 15666"/>
              <a:gd name="T17" fmla="*/ 15015 h 17007"/>
              <a:gd name="T18" fmla="*/ 13967 w 15666"/>
              <a:gd name="T19" fmla="*/ 15052 h 17007"/>
              <a:gd name="T20" fmla="*/ 14001 w 15666"/>
              <a:gd name="T21" fmla="*/ 10302 h 17007"/>
              <a:gd name="T22" fmla="*/ 1620 w 15666"/>
              <a:gd name="T23" fmla="*/ 10252 h 17007"/>
              <a:gd name="T24" fmla="*/ 7730 w 15666"/>
              <a:gd name="T25" fmla="*/ 11687 h 17007"/>
              <a:gd name="T26" fmla="*/ 3984 w 15666"/>
              <a:gd name="T27" fmla="*/ 8516 h 17007"/>
              <a:gd name="T28" fmla="*/ 5724 w 15666"/>
              <a:gd name="T29" fmla="*/ 7045 h 17007"/>
              <a:gd name="T30" fmla="*/ 4683 w 15666"/>
              <a:gd name="T31" fmla="*/ 5246 h 17007"/>
              <a:gd name="T32" fmla="*/ 3986 w 15666"/>
              <a:gd name="T33" fmla="*/ 4283 h 17007"/>
              <a:gd name="T34" fmla="*/ 5342 w 15666"/>
              <a:gd name="T35" fmla="*/ 3715 h 17007"/>
              <a:gd name="T36" fmla="*/ 4740 w 15666"/>
              <a:gd name="T37" fmla="*/ 2873 h 17007"/>
              <a:gd name="T38" fmla="*/ 3719 w 15666"/>
              <a:gd name="T39" fmla="*/ 2258 h 17007"/>
              <a:gd name="T40" fmla="*/ 2929 w 15666"/>
              <a:gd name="T41" fmla="*/ 2771 h 17007"/>
              <a:gd name="T42" fmla="*/ 2787 w 15666"/>
              <a:gd name="T43" fmla="*/ 5615 h 17007"/>
              <a:gd name="T44" fmla="*/ 3453 w 15666"/>
              <a:gd name="T45" fmla="*/ 6600 h 17007"/>
              <a:gd name="T46" fmla="*/ 2119 w 15666"/>
              <a:gd name="T47" fmla="*/ 6721 h 17007"/>
              <a:gd name="T48" fmla="*/ 1527 w 15666"/>
              <a:gd name="T49" fmla="*/ 7321 h 17007"/>
              <a:gd name="T50" fmla="*/ 2803 w 15666"/>
              <a:gd name="T51" fmla="*/ 8065 h 17007"/>
              <a:gd name="T52" fmla="*/ 3719 w 15666"/>
              <a:gd name="T53" fmla="*/ 8765 h 17007"/>
              <a:gd name="T54" fmla="*/ 3984 w 15666"/>
              <a:gd name="T55" fmla="*/ 6637 h 17007"/>
              <a:gd name="T56" fmla="*/ 4383 w 15666"/>
              <a:gd name="T57" fmla="*/ 6176 h 17007"/>
              <a:gd name="T58" fmla="*/ 3984 w 15666"/>
              <a:gd name="T59" fmla="*/ 6637 h 17007"/>
              <a:gd name="T60" fmla="*/ 3280 w 15666"/>
              <a:gd name="T61" fmla="*/ 3586 h 17007"/>
              <a:gd name="T62" fmla="*/ 3021 w 15666"/>
              <a:gd name="T63" fmla="*/ 4638 h 17007"/>
              <a:gd name="T64" fmla="*/ 14209 w 15666"/>
              <a:gd name="T65" fmla="*/ 7304 h 17007"/>
              <a:gd name="T66" fmla="*/ 7171 w 15666"/>
              <a:gd name="T67" fmla="*/ 6508 h 17007"/>
              <a:gd name="T68" fmla="*/ 7171 w 15666"/>
              <a:gd name="T69" fmla="*/ 8101 h 17007"/>
              <a:gd name="T70" fmla="*/ 14001 w 15666"/>
              <a:gd name="T71" fmla="*/ 7892 h 17007"/>
              <a:gd name="T72" fmla="*/ 10415 w 15666"/>
              <a:gd name="T73" fmla="*/ 3131 h 17007"/>
              <a:gd name="T74" fmla="*/ 7171 w 15666"/>
              <a:gd name="T75" fmla="*/ 2922 h 17007"/>
              <a:gd name="T76" fmla="*/ 7171 w 15666"/>
              <a:gd name="T77" fmla="*/ 4516 h 17007"/>
              <a:gd name="T78" fmla="*/ 10465 w 15666"/>
              <a:gd name="T79" fmla="*/ 4356 h 17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66" h="17007">
                <a:moveTo>
                  <a:pt x="1072" y="16766"/>
                </a:moveTo>
                <a:cubicBezTo>
                  <a:pt x="822" y="16638"/>
                  <a:pt x="493" y="16365"/>
                  <a:pt x="342" y="16159"/>
                </a:cubicBezTo>
                <a:cubicBezTo>
                  <a:pt x="73" y="15792"/>
                  <a:pt x="66" y="15628"/>
                  <a:pt x="32" y="8656"/>
                </a:cubicBezTo>
                <a:cubicBezTo>
                  <a:pt x="0" y="2068"/>
                  <a:pt x="15" y="1493"/>
                  <a:pt x="231" y="1072"/>
                </a:cubicBezTo>
                <a:cubicBezTo>
                  <a:pt x="360" y="822"/>
                  <a:pt x="634" y="493"/>
                  <a:pt x="840" y="342"/>
                </a:cubicBezTo>
                <a:cubicBezTo>
                  <a:pt x="1197" y="80"/>
                  <a:pt x="1411" y="65"/>
                  <a:pt x="5355" y="26"/>
                </a:cubicBezTo>
                <a:cubicBezTo>
                  <a:pt x="7947" y="0"/>
                  <a:pt x="9670" y="36"/>
                  <a:pt x="9964" y="122"/>
                </a:cubicBezTo>
                <a:cubicBezTo>
                  <a:pt x="10311" y="224"/>
                  <a:pt x="11094" y="926"/>
                  <a:pt x="12973" y="2821"/>
                </a:cubicBezTo>
                <a:cubicBezTo>
                  <a:pt x="15034" y="4899"/>
                  <a:pt x="15530" y="5470"/>
                  <a:pt x="15599" y="5846"/>
                </a:cubicBezTo>
                <a:cubicBezTo>
                  <a:pt x="15645" y="6100"/>
                  <a:pt x="15666" y="8440"/>
                  <a:pt x="15644" y="11046"/>
                </a:cubicBezTo>
                <a:cubicBezTo>
                  <a:pt x="15605" y="15596"/>
                  <a:pt x="15593" y="15799"/>
                  <a:pt x="15329" y="16159"/>
                </a:cubicBezTo>
                <a:cubicBezTo>
                  <a:pt x="14706" y="17007"/>
                  <a:pt x="14788" y="16998"/>
                  <a:pt x="7835" y="16998"/>
                </a:cubicBezTo>
                <a:cubicBezTo>
                  <a:pt x="2092" y="16998"/>
                  <a:pt x="1487" y="16977"/>
                  <a:pt x="1072" y="16766"/>
                </a:cubicBezTo>
                <a:close/>
                <a:moveTo>
                  <a:pt x="13967" y="15052"/>
                </a:moveTo>
                <a:cubicBezTo>
                  <a:pt x="14265" y="14783"/>
                  <a:pt x="14283" y="14169"/>
                  <a:pt x="14001" y="13887"/>
                </a:cubicBezTo>
                <a:cubicBezTo>
                  <a:pt x="13817" y="13704"/>
                  <a:pt x="13069" y="13679"/>
                  <a:pt x="7786" y="13679"/>
                </a:cubicBezTo>
                <a:cubicBezTo>
                  <a:pt x="3292" y="13679"/>
                  <a:pt x="1740" y="13719"/>
                  <a:pt x="1620" y="13838"/>
                </a:cubicBezTo>
                <a:cubicBezTo>
                  <a:pt x="1425" y="14034"/>
                  <a:pt x="1413" y="14668"/>
                  <a:pt x="1599" y="15015"/>
                </a:cubicBezTo>
                <a:cubicBezTo>
                  <a:pt x="1731" y="15263"/>
                  <a:pt x="1940" y="15272"/>
                  <a:pt x="7730" y="15272"/>
                </a:cubicBezTo>
                <a:cubicBezTo>
                  <a:pt x="13121" y="15272"/>
                  <a:pt x="13748" y="15250"/>
                  <a:pt x="13967" y="15052"/>
                </a:cubicBezTo>
                <a:close/>
                <a:moveTo>
                  <a:pt x="13967" y="11467"/>
                </a:moveTo>
                <a:cubicBezTo>
                  <a:pt x="14265" y="11197"/>
                  <a:pt x="14283" y="10583"/>
                  <a:pt x="14001" y="10302"/>
                </a:cubicBezTo>
                <a:cubicBezTo>
                  <a:pt x="13817" y="10118"/>
                  <a:pt x="13069" y="10093"/>
                  <a:pt x="7786" y="10093"/>
                </a:cubicBezTo>
                <a:cubicBezTo>
                  <a:pt x="3292" y="10093"/>
                  <a:pt x="1740" y="10133"/>
                  <a:pt x="1620" y="10252"/>
                </a:cubicBezTo>
                <a:cubicBezTo>
                  <a:pt x="1425" y="10448"/>
                  <a:pt x="1413" y="11083"/>
                  <a:pt x="1599" y="11430"/>
                </a:cubicBezTo>
                <a:cubicBezTo>
                  <a:pt x="1731" y="11678"/>
                  <a:pt x="1940" y="11687"/>
                  <a:pt x="7730" y="11687"/>
                </a:cubicBezTo>
                <a:cubicBezTo>
                  <a:pt x="13121" y="11687"/>
                  <a:pt x="13748" y="11664"/>
                  <a:pt x="13967" y="11467"/>
                </a:cubicBezTo>
                <a:close/>
                <a:moveTo>
                  <a:pt x="3984" y="8516"/>
                </a:moveTo>
                <a:cubicBezTo>
                  <a:pt x="3984" y="8344"/>
                  <a:pt x="4111" y="8242"/>
                  <a:pt x="4394" y="8185"/>
                </a:cubicBezTo>
                <a:cubicBezTo>
                  <a:pt x="5034" y="8057"/>
                  <a:pt x="5555" y="7611"/>
                  <a:pt x="5724" y="7045"/>
                </a:cubicBezTo>
                <a:cubicBezTo>
                  <a:pt x="5855" y="6609"/>
                  <a:pt x="5841" y="6458"/>
                  <a:pt x="5628" y="6023"/>
                </a:cubicBezTo>
                <a:cubicBezTo>
                  <a:pt x="5427" y="5611"/>
                  <a:pt x="5244" y="5460"/>
                  <a:pt x="4683" y="5246"/>
                </a:cubicBezTo>
                <a:lnTo>
                  <a:pt x="3987" y="4980"/>
                </a:lnTo>
                <a:lnTo>
                  <a:pt x="3986" y="4283"/>
                </a:lnTo>
                <a:cubicBezTo>
                  <a:pt x="3984" y="3521"/>
                  <a:pt x="4049" y="3476"/>
                  <a:pt x="4680" y="3802"/>
                </a:cubicBezTo>
                <a:cubicBezTo>
                  <a:pt x="5082" y="4009"/>
                  <a:pt x="5106" y="4006"/>
                  <a:pt x="5342" y="3715"/>
                </a:cubicBezTo>
                <a:cubicBezTo>
                  <a:pt x="5476" y="3549"/>
                  <a:pt x="5566" y="3347"/>
                  <a:pt x="5541" y="3267"/>
                </a:cubicBezTo>
                <a:cubicBezTo>
                  <a:pt x="5515" y="3187"/>
                  <a:pt x="5155" y="3010"/>
                  <a:pt x="4740" y="2873"/>
                </a:cubicBezTo>
                <a:cubicBezTo>
                  <a:pt x="4305" y="2731"/>
                  <a:pt x="3984" y="2547"/>
                  <a:pt x="3984" y="2442"/>
                </a:cubicBezTo>
                <a:cubicBezTo>
                  <a:pt x="3984" y="2341"/>
                  <a:pt x="3865" y="2258"/>
                  <a:pt x="3719" y="2258"/>
                </a:cubicBezTo>
                <a:cubicBezTo>
                  <a:pt x="3573" y="2258"/>
                  <a:pt x="3453" y="2338"/>
                  <a:pt x="3453" y="2436"/>
                </a:cubicBezTo>
                <a:cubicBezTo>
                  <a:pt x="3453" y="2534"/>
                  <a:pt x="3217" y="2685"/>
                  <a:pt x="2929" y="2771"/>
                </a:cubicBezTo>
                <a:cubicBezTo>
                  <a:pt x="1992" y="3052"/>
                  <a:pt x="1547" y="3962"/>
                  <a:pt x="1916" y="4844"/>
                </a:cubicBezTo>
                <a:cubicBezTo>
                  <a:pt x="2078" y="5231"/>
                  <a:pt x="2259" y="5392"/>
                  <a:pt x="2787" y="5615"/>
                </a:cubicBezTo>
                <a:lnTo>
                  <a:pt x="3453" y="5896"/>
                </a:lnTo>
                <a:lnTo>
                  <a:pt x="3453" y="6600"/>
                </a:lnTo>
                <a:cubicBezTo>
                  <a:pt x="3453" y="7399"/>
                  <a:pt x="3386" y="7433"/>
                  <a:pt x="2638" y="7012"/>
                </a:cubicBezTo>
                <a:lnTo>
                  <a:pt x="2119" y="6721"/>
                </a:lnTo>
                <a:lnTo>
                  <a:pt x="1823" y="7021"/>
                </a:lnTo>
                <a:lnTo>
                  <a:pt x="1527" y="7321"/>
                </a:lnTo>
                <a:lnTo>
                  <a:pt x="1840" y="7578"/>
                </a:lnTo>
                <a:cubicBezTo>
                  <a:pt x="2013" y="7719"/>
                  <a:pt x="2446" y="7939"/>
                  <a:pt x="2803" y="8065"/>
                </a:cubicBezTo>
                <a:cubicBezTo>
                  <a:pt x="3249" y="8224"/>
                  <a:pt x="3453" y="8370"/>
                  <a:pt x="3453" y="8531"/>
                </a:cubicBezTo>
                <a:cubicBezTo>
                  <a:pt x="3453" y="8677"/>
                  <a:pt x="3553" y="8765"/>
                  <a:pt x="3719" y="8765"/>
                </a:cubicBezTo>
                <a:cubicBezTo>
                  <a:pt x="3890" y="8765"/>
                  <a:pt x="3984" y="8677"/>
                  <a:pt x="3984" y="8516"/>
                </a:cubicBezTo>
                <a:close/>
                <a:moveTo>
                  <a:pt x="3984" y="6637"/>
                </a:moveTo>
                <a:lnTo>
                  <a:pt x="3984" y="5970"/>
                </a:lnTo>
                <a:lnTo>
                  <a:pt x="4383" y="6176"/>
                </a:lnTo>
                <a:cubicBezTo>
                  <a:pt x="4988" y="6488"/>
                  <a:pt x="4872" y="7304"/>
                  <a:pt x="4223" y="7304"/>
                </a:cubicBezTo>
                <a:cubicBezTo>
                  <a:pt x="4025" y="7304"/>
                  <a:pt x="3984" y="7191"/>
                  <a:pt x="3984" y="6637"/>
                </a:cubicBezTo>
                <a:close/>
                <a:moveTo>
                  <a:pt x="3021" y="4638"/>
                </a:moveTo>
                <a:cubicBezTo>
                  <a:pt x="2605" y="4395"/>
                  <a:pt x="2805" y="3586"/>
                  <a:pt x="3280" y="3586"/>
                </a:cubicBezTo>
                <a:cubicBezTo>
                  <a:pt x="3396" y="3586"/>
                  <a:pt x="3453" y="3782"/>
                  <a:pt x="3453" y="4184"/>
                </a:cubicBezTo>
                <a:cubicBezTo>
                  <a:pt x="3453" y="4808"/>
                  <a:pt x="3404" y="4860"/>
                  <a:pt x="3021" y="4638"/>
                </a:cubicBezTo>
                <a:close/>
                <a:moveTo>
                  <a:pt x="14001" y="7892"/>
                </a:moveTo>
                <a:cubicBezTo>
                  <a:pt x="14116" y="7778"/>
                  <a:pt x="14209" y="7513"/>
                  <a:pt x="14209" y="7304"/>
                </a:cubicBezTo>
                <a:cubicBezTo>
                  <a:pt x="14209" y="6527"/>
                  <a:pt x="14117" y="6508"/>
                  <a:pt x="10482" y="6508"/>
                </a:cubicBezTo>
                <a:lnTo>
                  <a:pt x="7171" y="6508"/>
                </a:lnTo>
                <a:lnTo>
                  <a:pt x="7171" y="7304"/>
                </a:lnTo>
                <a:lnTo>
                  <a:pt x="7171" y="8101"/>
                </a:lnTo>
                <a:lnTo>
                  <a:pt x="10482" y="8101"/>
                </a:lnTo>
                <a:cubicBezTo>
                  <a:pt x="13314" y="8101"/>
                  <a:pt x="13822" y="8071"/>
                  <a:pt x="14001" y="7892"/>
                </a:cubicBezTo>
                <a:close/>
                <a:moveTo>
                  <a:pt x="10465" y="4356"/>
                </a:moveTo>
                <a:cubicBezTo>
                  <a:pt x="10692" y="4129"/>
                  <a:pt x="10662" y="3377"/>
                  <a:pt x="10415" y="3131"/>
                </a:cubicBezTo>
                <a:cubicBezTo>
                  <a:pt x="10250" y="2965"/>
                  <a:pt x="9892" y="2922"/>
                  <a:pt x="8689" y="2922"/>
                </a:cubicBezTo>
                <a:lnTo>
                  <a:pt x="7171" y="2922"/>
                </a:lnTo>
                <a:lnTo>
                  <a:pt x="7171" y="3719"/>
                </a:lnTo>
                <a:lnTo>
                  <a:pt x="7171" y="4516"/>
                </a:lnTo>
                <a:lnTo>
                  <a:pt x="8738" y="4516"/>
                </a:lnTo>
                <a:cubicBezTo>
                  <a:pt x="9780" y="4516"/>
                  <a:pt x="10359" y="4462"/>
                  <a:pt x="10465" y="43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2"/>
              </a:buClr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3" name="TextBox 23"/>
          <p:cNvSpPr txBox="1">
            <a:spLocks/>
          </p:cNvSpPr>
          <p:nvPr/>
        </p:nvSpPr>
        <p:spPr>
          <a:xfrm>
            <a:off x="3063648" y="1811519"/>
            <a:ext cx="2304455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 smtClean="0">
                <a:latin typeface="Calibre" panose="020B0503030202060203" pitchFamily="34" charset="0"/>
                <a:cs typeface="Arial"/>
              </a:rPr>
              <a:t>Hogere</a:t>
            </a:r>
            <a:r>
              <a:rPr lang="en-US" sz="1600" dirty="0" smtClean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energiefactuur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door </a:t>
            </a:r>
            <a:r>
              <a:rPr lang="en-US" sz="1600" dirty="0" err="1" smtClean="0">
                <a:latin typeface="Calibre" panose="020B0503030202060203" pitchFamily="34" charset="0"/>
                <a:cs typeface="Arial"/>
              </a:rPr>
              <a:t>hoog</a:t>
            </a:r>
            <a:r>
              <a:rPr lang="en-US" sz="1600" dirty="0" smtClean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 smtClean="0">
                <a:latin typeface="Calibre" panose="020B0503030202060203" pitchFamily="34" charset="0"/>
                <a:cs typeface="Arial"/>
              </a:rPr>
              <a:t>verbruik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84" name="TextBox 28"/>
          <p:cNvSpPr txBox="1">
            <a:spLocks/>
          </p:cNvSpPr>
          <p:nvPr/>
        </p:nvSpPr>
        <p:spPr>
          <a:xfrm>
            <a:off x="3092207" y="5765035"/>
            <a:ext cx="230445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>
                <a:latin typeface="Calibre" panose="020B0503030202060203" pitchFamily="34" charset="0"/>
                <a:cs typeface="Arial"/>
              </a:rPr>
              <a:t>Toestellen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type C [</a:t>
            </a:r>
            <a:r>
              <a:rPr lang="en-US" sz="1600" i="1" dirty="0">
                <a:latin typeface="Calibre" panose="020B0503030202060203" pitchFamily="34" charset="0"/>
                <a:cs typeface="Arial"/>
              </a:rPr>
              <a:t>F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]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verbruiken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3x [</a:t>
            </a:r>
            <a:r>
              <a:rPr lang="en-US" sz="1600" i="1" dirty="0">
                <a:latin typeface="Calibre" panose="020B0503030202060203" pitchFamily="34" charset="0"/>
                <a:cs typeface="Arial"/>
              </a:rPr>
              <a:t>5x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]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meer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dan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A</a:t>
            </a:r>
            <a:r>
              <a:rPr lang="en-US" sz="1600" dirty="0" smtClean="0">
                <a:latin typeface="Calibre" panose="020B0503030202060203" pitchFamily="34" charset="0"/>
                <a:cs typeface="Arial"/>
              </a:rPr>
              <a:t>++ (</a:t>
            </a:r>
            <a:r>
              <a:rPr lang="en-US" sz="1600" i="1" dirty="0" err="1" smtClean="0">
                <a:latin typeface="Calibre" panose="020B0503030202060203" pitchFamily="34" charset="0"/>
                <a:cs typeface="Arial"/>
              </a:rPr>
              <a:t>oude</a:t>
            </a:r>
            <a:r>
              <a:rPr lang="en-US" sz="1600" i="1" dirty="0" smtClean="0">
                <a:latin typeface="Calibre" panose="020B0503030202060203" pitchFamily="34" charset="0"/>
                <a:cs typeface="Arial"/>
              </a:rPr>
              <a:t> labels</a:t>
            </a:r>
            <a:r>
              <a:rPr lang="en-US" sz="1600" dirty="0" smtClean="0">
                <a:latin typeface="Calibre" panose="020B0503030202060203" pitchFamily="34" charset="0"/>
                <a:cs typeface="Arial"/>
              </a:rPr>
              <a:t>)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85" name="Freeform 15"/>
          <p:cNvSpPr>
            <a:spLocks noEditPoints="1"/>
          </p:cNvSpPr>
          <p:nvPr/>
        </p:nvSpPr>
        <p:spPr bwMode="auto">
          <a:xfrm>
            <a:off x="2480408" y="5830160"/>
            <a:ext cx="487211" cy="420076"/>
          </a:xfrm>
          <a:custGeom>
            <a:avLst/>
            <a:gdLst>
              <a:gd name="T0" fmla="*/ 667 w 686"/>
              <a:gd name="T1" fmla="*/ 248 h 593"/>
              <a:gd name="T2" fmla="*/ 598 w 686"/>
              <a:gd name="T3" fmla="*/ 65 h 593"/>
              <a:gd name="T4" fmla="*/ 613 w 686"/>
              <a:gd name="T5" fmla="*/ 36 h 593"/>
              <a:gd name="T6" fmla="*/ 576 w 686"/>
              <a:gd name="T7" fmla="*/ 0 h 593"/>
              <a:gd name="T8" fmla="*/ 541 w 686"/>
              <a:gd name="T9" fmla="*/ 28 h 593"/>
              <a:gd name="T10" fmla="*/ 391 w 686"/>
              <a:gd name="T11" fmla="*/ 63 h 593"/>
              <a:gd name="T12" fmla="*/ 338 w 686"/>
              <a:gd name="T13" fmla="*/ 32 h 593"/>
              <a:gd name="T14" fmla="*/ 277 w 686"/>
              <a:gd name="T15" fmla="*/ 90 h 593"/>
              <a:gd name="T16" fmla="*/ 137 w 686"/>
              <a:gd name="T17" fmla="*/ 123 h 593"/>
              <a:gd name="T18" fmla="*/ 110 w 686"/>
              <a:gd name="T19" fmla="*/ 110 h 593"/>
              <a:gd name="T20" fmla="*/ 74 w 686"/>
              <a:gd name="T21" fmla="*/ 147 h 593"/>
              <a:gd name="T22" fmla="*/ 88 w 686"/>
              <a:gd name="T23" fmla="*/ 176 h 593"/>
              <a:gd name="T24" fmla="*/ 16 w 686"/>
              <a:gd name="T25" fmla="*/ 360 h 593"/>
              <a:gd name="T26" fmla="*/ 0 w 686"/>
              <a:gd name="T27" fmla="*/ 360 h 593"/>
              <a:gd name="T28" fmla="*/ 110 w 686"/>
              <a:gd name="T29" fmla="*/ 428 h 593"/>
              <a:gd name="T30" fmla="*/ 220 w 686"/>
              <a:gd name="T31" fmla="*/ 360 h 593"/>
              <a:gd name="T32" fmla="*/ 202 w 686"/>
              <a:gd name="T33" fmla="*/ 360 h 593"/>
              <a:gd name="T34" fmla="*/ 132 w 686"/>
              <a:gd name="T35" fmla="*/ 176 h 593"/>
              <a:gd name="T36" fmla="*/ 145 w 686"/>
              <a:gd name="T37" fmla="*/ 156 h 593"/>
              <a:gd name="T38" fmla="*/ 285 w 686"/>
              <a:gd name="T39" fmla="*/ 123 h 593"/>
              <a:gd name="T40" fmla="*/ 320 w 686"/>
              <a:gd name="T41" fmla="*/ 152 h 593"/>
              <a:gd name="T42" fmla="*/ 320 w 686"/>
              <a:gd name="T43" fmla="*/ 512 h 593"/>
              <a:gd name="T44" fmla="*/ 139 w 686"/>
              <a:gd name="T45" fmla="*/ 593 h 593"/>
              <a:gd name="T46" fmla="*/ 320 w 686"/>
              <a:gd name="T47" fmla="*/ 593 h 593"/>
              <a:gd name="T48" fmla="*/ 355 w 686"/>
              <a:gd name="T49" fmla="*/ 593 h 593"/>
              <a:gd name="T50" fmla="*/ 537 w 686"/>
              <a:gd name="T51" fmla="*/ 593 h 593"/>
              <a:gd name="T52" fmla="*/ 355 w 686"/>
              <a:gd name="T53" fmla="*/ 512 h 593"/>
              <a:gd name="T54" fmla="*/ 355 w 686"/>
              <a:gd name="T55" fmla="*/ 152 h 593"/>
              <a:gd name="T56" fmla="*/ 399 w 686"/>
              <a:gd name="T57" fmla="*/ 97 h 593"/>
              <a:gd name="T58" fmla="*/ 549 w 686"/>
              <a:gd name="T59" fmla="*/ 61 h 593"/>
              <a:gd name="T60" fmla="*/ 554 w 686"/>
              <a:gd name="T61" fmla="*/ 65 h 593"/>
              <a:gd name="T62" fmla="*/ 482 w 686"/>
              <a:gd name="T63" fmla="*/ 248 h 593"/>
              <a:gd name="T64" fmla="*/ 466 w 686"/>
              <a:gd name="T65" fmla="*/ 248 h 593"/>
              <a:gd name="T66" fmla="*/ 576 w 686"/>
              <a:gd name="T67" fmla="*/ 315 h 593"/>
              <a:gd name="T68" fmla="*/ 686 w 686"/>
              <a:gd name="T69" fmla="*/ 248 h 593"/>
              <a:gd name="T70" fmla="*/ 667 w 686"/>
              <a:gd name="T71" fmla="*/ 248 h 593"/>
              <a:gd name="T72" fmla="*/ 181 w 686"/>
              <a:gd name="T73" fmla="*/ 360 h 593"/>
              <a:gd name="T74" fmla="*/ 37 w 686"/>
              <a:gd name="T75" fmla="*/ 360 h 593"/>
              <a:gd name="T76" fmla="*/ 106 w 686"/>
              <a:gd name="T77" fmla="*/ 183 h 593"/>
              <a:gd name="T78" fmla="*/ 110 w 686"/>
              <a:gd name="T79" fmla="*/ 183 h 593"/>
              <a:gd name="T80" fmla="*/ 114 w 686"/>
              <a:gd name="T81" fmla="*/ 183 h 593"/>
              <a:gd name="T82" fmla="*/ 181 w 686"/>
              <a:gd name="T83" fmla="*/ 360 h 593"/>
              <a:gd name="T84" fmla="*/ 338 w 686"/>
              <a:gd name="T85" fmla="*/ 120 h 593"/>
              <a:gd name="T86" fmla="*/ 311 w 686"/>
              <a:gd name="T87" fmla="*/ 93 h 593"/>
              <a:gd name="T88" fmla="*/ 338 w 686"/>
              <a:gd name="T89" fmla="*/ 66 h 593"/>
              <a:gd name="T90" fmla="*/ 365 w 686"/>
              <a:gd name="T91" fmla="*/ 93 h 593"/>
              <a:gd name="T92" fmla="*/ 338 w 686"/>
              <a:gd name="T93" fmla="*/ 120 h 593"/>
              <a:gd name="T94" fmla="*/ 503 w 686"/>
              <a:gd name="T95" fmla="*/ 248 h 593"/>
              <a:gd name="T96" fmla="*/ 572 w 686"/>
              <a:gd name="T97" fmla="*/ 72 h 593"/>
              <a:gd name="T98" fmla="*/ 576 w 686"/>
              <a:gd name="T99" fmla="*/ 73 h 593"/>
              <a:gd name="T100" fmla="*/ 580 w 686"/>
              <a:gd name="T101" fmla="*/ 72 h 593"/>
              <a:gd name="T102" fmla="*/ 647 w 686"/>
              <a:gd name="T103" fmla="*/ 248 h 593"/>
              <a:gd name="T104" fmla="*/ 503 w 686"/>
              <a:gd name="T105" fmla="*/ 2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6" h="593">
                <a:moveTo>
                  <a:pt x="667" y="248"/>
                </a:moveTo>
                <a:cubicBezTo>
                  <a:pt x="598" y="65"/>
                  <a:pt x="598" y="65"/>
                  <a:pt x="598" y="65"/>
                </a:cubicBezTo>
                <a:cubicBezTo>
                  <a:pt x="607" y="59"/>
                  <a:pt x="613" y="48"/>
                  <a:pt x="613" y="36"/>
                </a:cubicBezTo>
                <a:cubicBezTo>
                  <a:pt x="613" y="16"/>
                  <a:pt x="596" y="0"/>
                  <a:pt x="576" y="0"/>
                </a:cubicBezTo>
                <a:cubicBezTo>
                  <a:pt x="559" y="0"/>
                  <a:pt x="545" y="12"/>
                  <a:pt x="541" y="28"/>
                </a:cubicBezTo>
                <a:cubicBezTo>
                  <a:pt x="391" y="63"/>
                  <a:pt x="391" y="63"/>
                  <a:pt x="391" y="63"/>
                </a:cubicBezTo>
                <a:cubicBezTo>
                  <a:pt x="380" y="44"/>
                  <a:pt x="361" y="32"/>
                  <a:pt x="338" y="32"/>
                </a:cubicBezTo>
                <a:cubicBezTo>
                  <a:pt x="305" y="32"/>
                  <a:pt x="278" y="58"/>
                  <a:pt x="277" y="90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1" y="115"/>
                  <a:pt x="121" y="110"/>
                  <a:pt x="110" y="110"/>
                </a:cubicBezTo>
                <a:cubicBezTo>
                  <a:pt x="90" y="110"/>
                  <a:pt x="74" y="127"/>
                  <a:pt x="74" y="147"/>
                </a:cubicBezTo>
                <a:cubicBezTo>
                  <a:pt x="74" y="159"/>
                  <a:pt x="79" y="169"/>
                  <a:pt x="88" y="176"/>
                </a:cubicBezTo>
                <a:cubicBezTo>
                  <a:pt x="16" y="360"/>
                  <a:pt x="16" y="360"/>
                  <a:pt x="16" y="36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97"/>
                  <a:pt x="49" y="428"/>
                  <a:pt x="110" y="428"/>
                </a:cubicBezTo>
                <a:cubicBezTo>
                  <a:pt x="171" y="428"/>
                  <a:pt x="220" y="397"/>
                  <a:pt x="220" y="360"/>
                </a:cubicBezTo>
                <a:cubicBezTo>
                  <a:pt x="202" y="360"/>
                  <a:pt x="202" y="360"/>
                  <a:pt x="202" y="360"/>
                </a:cubicBezTo>
                <a:cubicBezTo>
                  <a:pt x="132" y="176"/>
                  <a:pt x="132" y="176"/>
                  <a:pt x="132" y="176"/>
                </a:cubicBezTo>
                <a:cubicBezTo>
                  <a:pt x="138" y="171"/>
                  <a:pt x="143" y="164"/>
                  <a:pt x="145" y="156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92" y="137"/>
                  <a:pt x="305" y="147"/>
                  <a:pt x="320" y="152"/>
                </a:cubicBezTo>
                <a:cubicBezTo>
                  <a:pt x="320" y="512"/>
                  <a:pt x="320" y="512"/>
                  <a:pt x="320" y="512"/>
                </a:cubicBezTo>
                <a:cubicBezTo>
                  <a:pt x="219" y="515"/>
                  <a:pt x="142" y="548"/>
                  <a:pt x="139" y="593"/>
                </a:cubicBezTo>
                <a:cubicBezTo>
                  <a:pt x="320" y="593"/>
                  <a:pt x="320" y="593"/>
                  <a:pt x="320" y="593"/>
                </a:cubicBezTo>
                <a:cubicBezTo>
                  <a:pt x="355" y="593"/>
                  <a:pt x="355" y="593"/>
                  <a:pt x="355" y="593"/>
                </a:cubicBezTo>
                <a:cubicBezTo>
                  <a:pt x="537" y="593"/>
                  <a:pt x="537" y="593"/>
                  <a:pt x="537" y="593"/>
                </a:cubicBezTo>
                <a:cubicBezTo>
                  <a:pt x="533" y="554"/>
                  <a:pt x="457" y="516"/>
                  <a:pt x="355" y="512"/>
                </a:cubicBezTo>
                <a:cubicBezTo>
                  <a:pt x="355" y="152"/>
                  <a:pt x="355" y="152"/>
                  <a:pt x="355" y="152"/>
                </a:cubicBezTo>
                <a:cubicBezTo>
                  <a:pt x="379" y="145"/>
                  <a:pt x="398" y="123"/>
                  <a:pt x="399" y="97"/>
                </a:cubicBezTo>
                <a:cubicBezTo>
                  <a:pt x="549" y="61"/>
                  <a:pt x="549" y="61"/>
                  <a:pt x="549" y="61"/>
                </a:cubicBezTo>
                <a:cubicBezTo>
                  <a:pt x="551" y="63"/>
                  <a:pt x="552" y="64"/>
                  <a:pt x="554" y="65"/>
                </a:cubicBezTo>
                <a:cubicBezTo>
                  <a:pt x="482" y="248"/>
                  <a:pt x="482" y="248"/>
                  <a:pt x="482" y="248"/>
                </a:cubicBezTo>
                <a:cubicBezTo>
                  <a:pt x="466" y="248"/>
                  <a:pt x="466" y="248"/>
                  <a:pt x="466" y="248"/>
                </a:cubicBezTo>
                <a:cubicBezTo>
                  <a:pt x="466" y="285"/>
                  <a:pt x="515" y="315"/>
                  <a:pt x="576" y="315"/>
                </a:cubicBezTo>
                <a:cubicBezTo>
                  <a:pt x="637" y="315"/>
                  <a:pt x="686" y="285"/>
                  <a:pt x="686" y="248"/>
                </a:cubicBezTo>
                <a:lnTo>
                  <a:pt x="667" y="248"/>
                </a:lnTo>
                <a:close/>
                <a:moveTo>
                  <a:pt x="181" y="360"/>
                </a:moveTo>
                <a:cubicBezTo>
                  <a:pt x="37" y="360"/>
                  <a:pt x="37" y="360"/>
                  <a:pt x="37" y="360"/>
                </a:cubicBezTo>
                <a:cubicBezTo>
                  <a:pt x="106" y="183"/>
                  <a:pt x="106" y="183"/>
                  <a:pt x="106" y="183"/>
                </a:cubicBezTo>
                <a:cubicBezTo>
                  <a:pt x="107" y="183"/>
                  <a:pt x="109" y="183"/>
                  <a:pt x="110" y="183"/>
                </a:cubicBezTo>
                <a:cubicBezTo>
                  <a:pt x="111" y="183"/>
                  <a:pt x="113" y="183"/>
                  <a:pt x="114" y="183"/>
                </a:cubicBezTo>
                <a:lnTo>
                  <a:pt x="181" y="360"/>
                </a:lnTo>
                <a:close/>
                <a:moveTo>
                  <a:pt x="338" y="120"/>
                </a:moveTo>
                <a:cubicBezTo>
                  <a:pt x="323" y="120"/>
                  <a:pt x="311" y="108"/>
                  <a:pt x="311" y="93"/>
                </a:cubicBezTo>
                <a:cubicBezTo>
                  <a:pt x="311" y="78"/>
                  <a:pt x="323" y="66"/>
                  <a:pt x="338" y="66"/>
                </a:cubicBezTo>
                <a:cubicBezTo>
                  <a:pt x="353" y="66"/>
                  <a:pt x="365" y="78"/>
                  <a:pt x="365" y="93"/>
                </a:cubicBezTo>
                <a:cubicBezTo>
                  <a:pt x="365" y="108"/>
                  <a:pt x="353" y="120"/>
                  <a:pt x="338" y="120"/>
                </a:cubicBezTo>
                <a:close/>
                <a:moveTo>
                  <a:pt x="503" y="248"/>
                </a:moveTo>
                <a:cubicBezTo>
                  <a:pt x="572" y="72"/>
                  <a:pt x="572" y="72"/>
                  <a:pt x="572" y="72"/>
                </a:cubicBezTo>
                <a:cubicBezTo>
                  <a:pt x="573" y="73"/>
                  <a:pt x="575" y="73"/>
                  <a:pt x="576" y="73"/>
                </a:cubicBezTo>
                <a:cubicBezTo>
                  <a:pt x="577" y="73"/>
                  <a:pt x="579" y="73"/>
                  <a:pt x="580" y="72"/>
                </a:cubicBezTo>
                <a:cubicBezTo>
                  <a:pt x="647" y="248"/>
                  <a:pt x="647" y="248"/>
                  <a:pt x="647" y="248"/>
                </a:cubicBezTo>
                <a:lnTo>
                  <a:pt x="503" y="24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Rectangle 4"/>
          <p:cNvSpPr/>
          <p:nvPr/>
        </p:nvSpPr>
        <p:spPr>
          <a:xfrm>
            <a:off x="258904" y="1811017"/>
            <a:ext cx="2013463" cy="1532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5"/>
          <p:cNvSpPr/>
          <p:nvPr/>
        </p:nvSpPr>
        <p:spPr>
          <a:xfrm>
            <a:off x="247955" y="3373591"/>
            <a:ext cx="2013463" cy="1532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6"/>
          <p:cNvSpPr/>
          <p:nvPr/>
        </p:nvSpPr>
        <p:spPr>
          <a:xfrm>
            <a:off x="250698" y="4963012"/>
            <a:ext cx="2013463" cy="1532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"/>
          <p:cNvSpPr txBox="1">
            <a:spLocks/>
          </p:cNvSpPr>
          <p:nvPr/>
        </p:nvSpPr>
        <p:spPr>
          <a:xfrm>
            <a:off x="999214" y="2268628"/>
            <a:ext cx="1310518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pPr marL="0" lvl="1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Financiële</a:t>
            </a:r>
            <a:r>
              <a:rPr lang="en-US" sz="2000" b="1" dirty="0">
                <a:solidFill>
                  <a:schemeClr val="bg1"/>
                </a:solidFill>
                <a:latin typeface="Calibre" panose="020B050303020206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drempels</a:t>
            </a:r>
            <a:endParaRPr lang="en-US" sz="1600" b="1" dirty="0">
              <a:solidFill>
                <a:schemeClr val="bg1"/>
              </a:solidFill>
              <a:latin typeface="Calibre" panose="020B0503030202060203" pitchFamily="34" charset="0"/>
            </a:endParaRPr>
          </a:p>
        </p:txBody>
      </p:sp>
      <p:sp>
        <p:nvSpPr>
          <p:cNvPr id="90" name="TextBox 9"/>
          <p:cNvSpPr txBox="1">
            <a:spLocks/>
          </p:cNvSpPr>
          <p:nvPr/>
        </p:nvSpPr>
        <p:spPr>
          <a:xfrm>
            <a:off x="940951" y="5408386"/>
            <a:ext cx="1300749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pPr marL="0" lvl="1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Energie</a:t>
            </a:r>
            <a:r>
              <a:rPr lang="en-US" sz="2000" b="1" dirty="0">
                <a:solidFill>
                  <a:schemeClr val="bg1"/>
                </a:solidFill>
                <a:latin typeface="Calibre" panose="020B050303020206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verspilling</a:t>
            </a:r>
            <a:endParaRPr lang="en-US" sz="2000" b="1" dirty="0">
              <a:solidFill>
                <a:schemeClr val="bg1"/>
              </a:solidFill>
              <a:latin typeface="Calibre" panose="020B0503030202060203" pitchFamily="34" charset="0"/>
            </a:endParaRPr>
          </a:p>
        </p:txBody>
      </p:sp>
      <p:sp>
        <p:nvSpPr>
          <p:cNvPr id="91" name="TextBox 10"/>
          <p:cNvSpPr txBox="1">
            <a:spLocks/>
          </p:cNvSpPr>
          <p:nvPr/>
        </p:nvSpPr>
        <p:spPr>
          <a:xfrm>
            <a:off x="1029513" y="3794485"/>
            <a:ext cx="1192097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pPr marL="0" lvl="1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Energie-armoede</a:t>
            </a:r>
            <a:endParaRPr lang="en-US" sz="2000" b="1" dirty="0">
              <a:solidFill>
                <a:schemeClr val="bg1"/>
              </a:solidFill>
              <a:latin typeface="Calibre" panose="020B0503030202060203" pitchFamily="34" charset="0"/>
            </a:endParaRPr>
          </a:p>
        </p:txBody>
      </p:sp>
      <p:grpSp>
        <p:nvGrpSpPr>
          <p:cNvPr id="92" name="Group 348"/>
          <p:cNvGrpSpPr/>
          <p:nvPr/>
        </p:nvGrpSpPr>
        <p:grpSpPr>
          <a:xfrm>
            <a:off x="375644" y="2309135"/>
            <a:ext cx="545275" cy="574102"/>
            <a:chOff x="3760664" y="767433"/>
            <a:chExt cx="1220244" cy="128475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50"/>
            <p:cNvSpPr/>
            <p:nvPr/>
          </p:nvSpPr>
          <p:spPr>
            <a:xfrm>
              <a:off x="4003047" y="767433"/>
              <a:ext cx="336448" cy="493387"/>
            </a:xfrm>
            <a:custGeom>
              <a:avLst/>
              <a:gdLst/>
              <a:ahLst/>
              <a:cxnLst/>
              <a:rect l="l" t="t" r="r" b="b"/>
              <a:pathLst>
                <a:path w="818356" h="1200084">
                  <a:moveTo>
                    <a:pt x="16476" y="1018796"/>
                  </a:moveTo>
                  <a:cubicBezTo>
                    <a:pt x="63845" y="1079863"/>
                    <a:pt x="221803" y="1123947"/>
                    <a:pt x="409178" y="1123947"/>
                  </a:cubicBezTo>
                  <a:cubicBezTo>
                    <a:pt x="596553" y="1123947"/>
                    <a:pt x="754512" y="1079863"/>
                    <a:pt x="801880" y="1018796"/>
                  </a:cubicBezTo>
                  <a:cubicBezTo>
                    <a:pt x="813009" y="1030274"/>
                    <a:pt x="818356" y="1043351"/>
                    <a:pt x="818356" y="1056864"/>
                  </a:cubicBezTo>
                  <a:cubicBezTo>
                    <a:pt x="818356" y="1135962"/>
                    <a:pt x="635161" y="1200084"/>
                    <a:pt x="409178" y="1200084"/>
                  </a:cubicBezTo>
                  <a:cubicBezTo>
                    <a:pt x="183195" y="1200084"/>
                    <a:pt x="0" y="1135962"/>
                    <a:pt x="0" y="1056864"/>
                  </a:cubicBezTo>
                  <a:cubicBezTo>
                    <a:pt x="0" y="1043351"/>
                    <a:pt x="5347" y="1030274"/>
                    <a:pt x="16476" y="1018796"/>
                  </a:cubicBezTo>
                  <a:close/>
                  <a:moveTo>
                    <a:pt x="16476" y="866522"/>
                  </a:moveTo>
                  <a:cubicBezTo>
                    <a:pt x="63845" y="927589"/>
                    <a:pt x="221803" y="971673"/>
                    <a:pt x="409178" y="971673"/>
                  </a:cubicBezTo>
                  <a:cubicBezTo>
                    <a:pt x="596553" y="971673"/>
                    <a:pt x="754512" y="927589"/>
                    <a:pt x="801880" y="866522"/>
                  </a:cubicBezTo>
                  <a:cubicBezTo>
                    <a:pt x="813009" y="878000"/>
                    <a:pt x="818356" y="891077"/>
                    <a:pt x="818356" y="904590"/>
                  </a:cubicBezTo>
                  <a:cubicBezTo>
                    <a:pt x="818356" y="983688"/>
                    <a:pt x="635161" y="1047810"/>
                    <a:pt x="409178" y="1047810"/>
                  </a:cubicBezTo>
                  <a:cubicBezTo>
                    <a:pt x="183195" y="1047810"/>
                    <a:pt x="0" y="983688"/>
                    <a:pt x="0" y="904590"/>
                  </a:cubicBezTo>
                  <a:cubicBezTo>
                    <a:pt x="0" y="891077"/>
                    <a:pt x="5347" y="878000"/>
                    <a:pt x="16476" y="866522"/>
                  </a:cubicBezTo>
                  <a:close/>
                  <a:moveTo>
                    <a:pt x="16476" y="714248"/>
                  </a:moveTo>
                  <a:cubicBezTo>
                    <a:pt x="63845" y="775315"/>
                    <a:pt x="221803" y="819399"/>
                    <a:pt x="409178" y="819399"/>
                  </a:cubicBezTo>
                  <a:cubicBezTo>
                    <a:pt x="596553" y="819399"/>
                    <a:pt x="754512" y="775315"/>
                    <a:pt x="801880" y="714248"/>
                  </a:cubicBezTo>
                  <a:cubicBezTo>
                    <a:pt x="813009" y="725726"/>
                    <a:pt x="818356" y="738803"/>
                    <a:pt x="818356" y="752316"/>
                  </a:cubicBezTo>
                  <a:cubicBezTo>
                    <a:pt x="818356" y="831414"/>
                    <a:pt x="635161" y="895536"/>
                    <a:pt x="409178" y="895536"/>
                  </a:cubicBezTo>
                  <a:cubicBezTo>
                    <a:pt x="183195" y="895536"/>
                    <a:pt x="0" y="831414"/>
                    <a:pt x="0" y="752316"/>
                  </a:cubicBezTo>
                  <a:cubicBezTo>
                    <a:pt x="0" y="738803"/>
                    <a:pt x="5347" y="725726"/>
                    <a:pt x="16476" y="714248"/>
                  </a:cubicBezTo>
                  <a:close/>
                  <a:moveTo>
                    <a:pt x="16476" y="561974"/>
                  </a:moveTo>
                  <a:cubicBezTo>
                    <a:pt x="63845" y="623041"/>
                    <a:pt x="221803" y="667125"/>
                    <a:pt x="409178" y="667125"/>
                  </a:cubicBezTo>
                  <a:cubicBezTo>
                    <a:pt x="596553" y="667125"/>
                    <a:pt x="754512" y="623041"/>
                    <a:pt x="801880" y="561974"/>
                  </a:cubicBezTo>
                  <a:cubicBezTo>
                    <a:pt x="813009" y="573452"/>
                    <a:pt x="818356" y="586529"/>
                    <a:pt x="818356" y="600042"/>
                  </a:cubicBezTo>
                  <a:cubicBezTo>
                    <a:pt x="818356" y="679140"/>
                    <a:pt x="635161" y="743262"/>
                    <a:pt x="409178" y="743262"/>
                  </a:cubicBezTo>
                  <a:cubicBezTo>
                    <a:pt x="183195" y="743262"/>
                    <a:pt x="0" y="679140"/>
                    <a:pt x="0" y="600042"/>
                  </a:cubicBezTo>
                  <a:cubicBezTo>
                    <a:pt x="0" y="586529"/>
                    <a:pt x="5347" y="573452"/>
                    <a:pt x="16476" y="561974"/>
                  </a:cubicBezTo>
                  <a:close/>
                  <a:moveTo>
                    <a:pt x="16476" y="409700"/>
                  </a:moveTo>
                  <a:cubicBezTo>
                    <a:pt x="63845" y="470767"/>
                    <a:pt x="221803" y="514851"/>
                    <a:pt x="409178" y="514851"/>
                  </a:cubicBezTo>
                  <a:cubicBezTo>
                    <a:pt x="596553" y="514851"/>
                    <a:pt x="754512" y="470767"/>
                    <a:pt x="801880" y="409700"/>
                  </a:cubicBezTo>
                  <a:cubicBezTo>
                    <a:pt x="813009" y="421178"/>
                    <a:pt x="818356" y="434255"/>
                    <a:pt x="818356" y="447768"/>
                  </a:cubicBezTo>
                  <a:cubicBezTo>
                    <a:pt x="818356" y="526866"/>
                    <a:pt x="635161" y="590988"/>
                    <a:pt x="409178" y="590988"/>
                  </a:cubicBezTo>
                  <a:cubicBezTo>
                    <a:pt x="183195" y="590988"/>
                    <a:pt x="0" y="526866"/>
                    <a:pt x="0" y="447768"/>
                  </a:cubicBezTo>
                  <a:cubicBezTo>
                    <a:pt x="0" y="434255"/>
                    <a:pt x="5347" y="421178"/>
                    <a:pt x="16476" y="409700"/>
                  </a:cubicBezTo>
                  <a:close/>
                  <a:moveTo>
                    <a:pt x="16476" y="257426"/>
                  </a:moveTo>
                  <a:cubicBezTo>
                    <a:pt x="63845" y="318493"/>
                    <a:pt x="221803" y="362577"/>
                    <a:pt x="409178" y="362577"/>
                  </a:cubicBezTo>
                  <a:cubicBezTo>
                    <a:pt x="596553" y="362577"/>
                    <a:pt x="754512" y="318493"/>
                    <a:pt x="801880" y="257426"/>
                  </a:cubicBezTo>
                  <a:cubicBezTo>
                    <a:pt x="813009" y="268904"/>
                    <a:pt x="818356" y="281981"/>
                    <a:pt x="818356" y="295494"/>
                  </a:cubicBezTo>
                  <a:cubicBezTo>
                    <a:pt x="818356" y="374592"/>
                    <a:pt x="635161" y="438714"/>
                    <a:pt x="409178" y="438714"/>
                  </a:cubicBezTo>
                  <a:cubicBezTo>
                    <a:pt x="183195" y="438714"/>
                    <a:pt x="0" y="374592"/>
                    <a:pt x="0" y="295494"/>
                  </a:cubicBezTo>
                  <a:cubicBezTo>
                    <a:pt x="0" y="281981"/>
                    <a:pt x="5347" y="268904"/>
                    <a:pt x="16476" y="257426"/>
                  </a:cubicBezTo>
                  <a:close/>
                  <a:moveTo>
                    <a:pt x="409178" y="0"/>
                  </a:moveTo>
                  <a:cubicBezTo>
                    <a:pt x="635161" y="0"/>
                    <a:pt x="818356" y="64122"/>
                    <a:pt x="818356" y="143220"/>
                  </a:cubicBezTo>
                  <a:cubicBezTo>
                    <a:pt x="818356" y="222318"/>
                    <a:pt x="635161" y="286440"/>
                    <a:pt x="409178" y="286440"/>
                  </a:cubicBezTo>
                  <a:cubicBezTo>
                    <a:pt x="183195" y="286440"/>
                    <a:pt x="0" y="222318"/>
                    <a:pt x="0" y="143220"/>
                  </a:cubicBezTo>
                  <a:cubicBezTo>
                    <a:pt x="0" y="64122"/>
                    <a:pt x="183195" y="0"/>
                    <a:pt x="40917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Freeform 350"/>
            <p:cNvSpPr/>
            <p:nvPr/>
          </p:nvSpPr>
          <p:spPr>
            <a:xfrm>
              <a:off x="3760664" y="1124114"/>
              <a:ext cx="1220244" cy="928073"/>
            </a:xfrm>
            <a:custGeom>
              <a:avLst/>
              <a:gdLst/>
              <a:ahLst/>
              <a:cxnLst/>
              <a:rect l="l" t="t" r="r" b="b"/>
              <a:pathLst>
                <a:path w="2028825" h="1543050">
                  <a:moveTo>
                    <a:pt x="36248" y="540276"/>
                  </a:moveTo>
                  <a:lnTo>
                    <a:pt x="571500" y="1473993"/>
                  </a:lnTo>
                  <a:lnTo>
                    <a:pt x="1995607" y="779004"/>
                  </a:lnTo>
                  <a:lnTo>
                    <a:pt x="2028825" y="831850"/>
                  </a:lnTo>
                  <a:lnTo>
                    <a:pt x="571500" y="1543050"/>
                  </a:lnTo>
                  <a:lnTo>
                    <a:pt x="0" y="546100"/>
                  </a:lnTo>
                  <a:close/>
                  <a:moveTo>
                    <a:pt x="36248" y="402163"/>
                  </a:moveTo>
                  <a:lnTo>
                    <a:pt x="571500" y="1335881"/>
                  </a:lnTo>
                  <a:lnTo>
                    <a:pt x="1995608" y="640892"/>
                  </a:lnTo>
                  <a:lnTo>
                    <a:pt x="2028825" y="693737"/>
                  </a:lnTo>
                  <a:lnTo>
                    <a:pt x="571500" y="1404937"/>
                  </a:lnTo>
                  <a:lnTo>
                    <a:pt x="0" y="407987"/>
                  </a:lnTo>
                  <a:close/>
                  <a:moveTo>
                    <a:pt x="1084358" y="277113"/>
                  </a:moveTo>
                  <a:cubicBezTo>
                    <a:pt x="947830" y="277113"/>
                    <a:pt x="837152" y="387791"/>
                    <a:pt x="837152" y="524319"/>
                  </a:cubicBezTo>
                  <a:cubicBezTo>
                    <a:pt x="837152" y="660847"/>
                    <a:pt x="947830" y="771525"/>
                    <a:pt x="1084358" y="771525"/>
                  </a:cubicBezTo>
                  <a:cubicBezTo>
                    <a:pt x="1220886" y="771525"/>
                    <a:pt x="1331564" y="660847"/>
                    <a:pt x="1331564" y="524319"/>
                  </a:cubicBezTo>
                  <a:cubicBezTo>
                    <a:pt x="1331564" y="387791"/>
                    <a:pt x="1220886" y="277113"/>
                    <a:pt x="1084358" y="277113"/>
                  </a:cubicBezTo>
                  <a:close/>
                  <a:moveTo>
                    <a:pt x="1591288" y="80609"/>
                  </a:moveTo>
                  <a:lnTo>
                    <a:pt x="1894182" y="552991"/>
                  </a:lnTo>
                  <a:lnTo>
                    <a:pt x="630289" y="1157639"/>
                  </a:lnTo>
                  <a:lnTo>
                    <a:pt x="134644" y="310052"/>
                  </a:lnTo>
                  <a:close/>
                  <a:moveTo>
                    <a:pt x="1602883" y="58743"/>
                  </a:moveTo>
                  <a:lnTo>
                    <a:pt x="116961" y="297502"/>
                  </a:lnTo>
                  <a:lnTo>
                    <a:pt x="622568" y="1179505"/>
                  </a:lnTo>
                  <a:lnTo>
                    <a:pt x="1911865" y="550305"/>
                  </a:lnTo>
                  <a:close/>
                  <a:moveTo>
                    <a:pt x="1679575" y="0"/>
                  </a:moveTo>
                  <a:lnTo>
                    <a:pt x="2028825" y="555625"/>
                  </a:lnTo>
                  <a:lnTo>
                    <a:pt x="571500" y="1266825"/>
                  </a:lnTo>
                  <a:lnTo>
                    <a:pt x="0" y="269875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Freeform 871"/>
          <p:cNvSpPr>
            <a:spLocks noChangeAspect="1"/>
          </p:cNvSpPr>
          <p:nvPr/>
        </p:nvSpPr>
        <p:spPr bwMode="auto">
          <a:xfrm>
            <a:off x="347777" y="3873215"/>
            <a:ext cx="559576" cy="551695"/>
          </a:xfrm>
          <a:custGeom>
            <a:avLst/>
            <a:gdLst/>
            <a:ahLst/>
            <a:cxnLst>
              <a:cxn ang="0">
                <a:pos x="3386" y="0"/>
              </a:cxn>
              <a:cxn ang="0">
                <a:pos x="1897" y="2714"/>
              </a:cxn>
              <a:cxn ang="0">
                <a:pos x="1486" y="1934"/>
              </a:cxn>
              <a:cxn ang="0">
                <a:pos x="0" y="3349"/>
              </a:cxn>
              <a:cxn ang="0">
                <a:pos x="1512" y="737"/>
              </a:cxn>
              <a:cxn ang="0">
                <a:pos x="1926" y="1415"/>
              </a:cxn>
              <a:cxn ang="0">
                <a:pos x="3386" y="0"/>
              </a:cxn>
            </a:cxnLst>
            <a:rect l="0" t="0" r="r" b="b"/>
            <a:pathLst>
              <a:path w="3386" h="3349">
                <a:moveTo>
                  <a:pt x="3386" y="0"/>
                </a:moveTo>
                <a:lnTo>
                  <a:pt x="1897" y="2714"/>
                </a:lnTo>
                <a:lnTo>
                  <a:pt x="1486" y="1934"/>
                </a:lnTo>
                <a:lnTo>
                  <a:pt x="0" y="3349"/>
                </a:lnTo>
                <a:lnTo>
                  <a:pt x="1512" y="737"/>
                </a:lnTo>
                <a:lnTo>
                  <a:pt x="1926" y="1415"/>
                </a:lnTo>
                <a:lnTo>
                  <a:pt x="338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233746"/>
              </a:solidFill>
            </a:endParaRPr>
          </a:p>
        </p:txBody>
      </p:sp>
      <p:sp>
        <p:nvSpPr>
          <p:cNvPr id="96" name="TextBox 29"/>
          <p:cNvSpPr txBox="1">
            <a:spLocks/>
          </p:cNvSpPr>
          <p:nvPr/>
        </p:nvSpPr>
        <p:spPr>
          <a:xfrm>
            <a:off x="6523849" y="4257017"/>
            <a:ext cx="273489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>
                <a:latin typeface="Calibre" panose="020B0503030202060203" pitchFamily="34" charset="0"/>
                <a:cs typeface="Arial"/>
              </a:rPr>
              <a:t>1/3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mensen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in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energiearmoede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hebben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energieverslindende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toestellen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97" name="TextBox 30"/>
          <p:cNvSpPr txBox="1">
            <a:spLocks/>
          </p:cNvSpPr>
          <p:nvPr/>
        </p:nvSpPr>
        <p:spPr>
          <a:xfrm>
            <a:off x="6412764" y="5337952"/>
            <a:ext cx="278764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2000" dirty="0" err="1">
                <a:latin typeface="Calibre" panose="020B0503030202060203" pitchFamily="34" charset="0"/>
                <a:cs typeface="Arial"/>
              </a:rPr>
              <a:t>m</a:t>
            </a:r>
            <a:r>
              <a:rPr lang="en-US" sz="2000" dirty="0" err="1" smtClean="0">
                <a:latin typeface="Calibre" panose="020B0503030202060203" pitchFamily="34" charset="0"/>
                <a:cs typeface="Arial"/>
              </a:rPr>
              <a:t>instens</a:t>
            </a:r>
            <a:r>
              <a:rPr lang="en-US" sz="2000" dirty="0" smtClean="0">
                <a:latin typeface="Calibre" panose="020B0503030202060203" pitchFamily="34" charset="0"/>
                <a:cs typeface="Arial"/>
              </a:rPr>
              <a:t> 135.000 </a:t>
            </a:r>
            <a:r>
              <a:rPr lang="en-US" sz="2000" dirty="0" err="1">
                <a:latin typeface="Calibre" panose="020B0503030202060203" pitchFamily="34" charset="0"/>
                <a:cs typeface="Arial"/>
              </a:rPr>
              <a:t>huishoudens</a:t>
            </a:r>
            <a:r>
              <a:rPr lang="en-US" sz="2000" dirty="0">
                <a:latin typeface="Calibre" panose="020B0503030202060203" pitchFamily="34" charset="0"/>
                <a:cs typeface="Arial"/>
              </a:rPr>
              <a:t> in </a:t>
            </a:r>
            <a:r>
              <a:rPr lang="en-US" sz="2000" dirty="0" err="1">
                <a:latin typeface="Calibre" panose="020B0503030202060203" pitchFamily="34" charset="0"/>
                <a:cs typeface="Arial"/>
              </a:rPr>
              <a:t>Vlaanderen</a:t>
            </a:r>
            <a:endParaRPr lang="en-US" sz="2000" dirty="0">
              <a:latin typeface="Calibre" panose="020B0503030202060203" pitchFamily="34" charset="0"/>
              <a:cs typeface="Arial"/>
            </a:endParaRPr>
          </a:p>
        </p:txBody>
      </p:sp>
      <p:grpSp>
        <p:nvGrpSpPr>
          <p:cNvPr id="98" name="Group 323"/>
          <p:cNvGrpSpPr/>
          <p:nvPr/>
        </p:nvGrpSpPr>
        <p:grpSpPr>
          <a:xfrm>
            <a:off x="5777861" y="5375605"/>
            <a:ext cx="612442" cy="352916"/>
            <a:chOff x="5673726" y="1362076"/>
            <a:chExt cx="989013" cy="569912"/>
          </a:xfrm>
          <a:solidFill>
            <a:srgbClr val="006D86"/>
          </a:solidFill>
        </p:grpSpPr>
        <p:sp>
          <p:nvSpPr>
            <p:cNvPr id="99" name="Freeform 117"/>
            <p:cNvSpPr>
              <a:spLocks/>
            </p:cNvSpPr>
            <p:nvPr/>
          </p:nvSpPr>
          <p:spPr bwMode="auto">
            <a:xfrm>
              <a:off x="5673726" y="1408113"/>
              <a:ext cx="258763" cy="201613"/>
            </a:xfrm>
            <a:custGeom>
              <a:avLst/>
              <a:gdLst>
                <a:gd name="T0" fmla="*/ 0 w 163"/>
                <a:gd name="T1" fmla="*/ 94 h 127"/>
                <a:gd name="T2" fmla="*/ 9 w 163"/>
                <a:gd name="T3" fmla="*/ 96 h 127"/>
                <a:gd name="T4" fmla="*/ 75 w 163"/>
                <a:gd name="T5" fmla="*/ 16 h 127"/>
                <a:gd name="T6" fmla="*/ 149 w 163"/>
                <a:gd name="T7" fmla="*/ 122 h 127"/>
                <a:gd name="T8" fmla="*/ 163 w 163"/>
                <a:gd name="T9" fmla="*/ 127 h 127"/>
                <a:gd name="T10" fmla="*/ 75 w 163"/>
                <a:gd name="T11" fmla="*/ 0 h 127"/>
                <a:gd name="T12" fmla="*/ 0 w 163"/>
                <a:gd name="T13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7">
                  <a:moveTo>
                    <a:pt x="0" y="94"/>
                  </a:moveTo>
                  <a:lnTo>
                    <a:pt x="9" y="96"/>
                  </a:lnTo>
                  <a:lnTo>
                    <a:pt x="75" y="16"/>
                  </a:lnTo>
                  <a:lnTo>
                    <a:pt x="149" y="122"/>
                  </a:lnTo>
                  <a:lnTo>
                    <a:pt x="163" y="127"/>
                  </a:lnTo>
                  <a:lnTo>
                    <a:pt x="75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18"/>
            <p:cNvSpPr>
              <a:spLocks/>
            </p:cNvSpPr>
            <p:nvPr/>
          </p:nvSpPr>
          <p:spPr bwMode="auto">
            <a:xfrm>
              <a:off x="5808663" y="1373188"/>
              <a:ext cx="160338" cy="236538"/>
            </a:xfrm>
            <a:custGeom>
              <a:avLst/>
              <a:gdLst>
                <a:gd name="T0" fmla="*/ 90 w 101"/>
                <a:gd name="T1" fmla="*/ 149 h 149"/>
                <a:gd name="T2" fmla="*/ 101 w 101"/>
                <a:gd name="T3" fmla="*/ 144 h 149"/>
                <a:gd name="T4" fmla="*/ 99 w 101"/>
                <a:gd name="T5" fmla="*/ 0 h 149"/>
                <a:gd name="T6" fmla="*/ 0 w 101"/>
                <a:gd name="T7" fmla="*/ 17 h 149"/>
                <a:gd name="T8" fmla="*/ 90 w 101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49">
                  <a:moveTo>
                    <a:pt x="90" y="149"/>
                  </a:moveTo>
                  <a:lnTo>
                    <a:pt x="101" y="144"/>
                  </a:lnTo>
                  <a:lnTo>
                    <a:pt x="99" y="0"/>
                  </a:lnTo>
                  <a:lnTo>
                    <a:pt x="0" y="17"/>
                  </a:lnTo>
                  <a:lnTo>
                    <a:pt x="90" y="1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19"/>
            <p:cNvSpPr>
              <a:spLocks/>
            </p:cNvSpPr>
            <p:nvPr/>
          </p:nvSpPr>
          <p:spPr bwMode="auto">
            <a:xfrm>
              <a:off x="6483351" y="1452563"/>
              <a:ext cx="179388" cy="231775"/>
            </a:xfrm>
            <a:custGeom>
              <a:avLst/>
              <a:gdLst>
                <a:gd name="T0" fmla="*/ 12 w 113"/>
                <a:gd name="T1" fmla="*/ 139 h 146"/>
                <a:gd name="T2" fmla="*/ 61 w 113"/>
                <a:gd name="T3" fmla="*/ 12 h 146"/>
                <a:gd name="T4" fmla="*/ 109 w 113"/>
                <a:gd name="T5" fmla="*/ 73 h 146"/>
                <a:gd name="T6" fmla="*/ 113 w 113"/>
                <a:gd name="T7" fmla="*/ 68 h 146"/>
                <a:gd name="T8" fmla="*/ 57 w 113"/>
                <a:gd name="T9" fmla="*/ 0 h 146"/>
                <a:gd name="T10" fmla="*/ 0 w 113"/>
                <a:gd name="T11" fmla="*/ 146 h 146"/>
                <a:gd name="T12" fmla="*/ 12 w 113"/>
                <a:gd name="T13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46">
                  <a:moveTo>
                    <a:pt x="12" y="139"/>
                  </a:moveTo>
                  <a:lnTo>
                    <a:pt x="61" y="12"/>
                  </a:lnTo>
                  <a:lnTo>
                    <a:pt x="109" y="73"/>
                  </a:lnTo>
                  <a:lnTo>
                    <a:pt x="113" y="68"/>
                  </a:lnTo>
                  <a:lnTo>
                    <a:pt x="57" y="0"/>
                  </a:lnTo>
                  <a:lnTo>
                    <a:pt x="0" y="146"/>
                  </a:lnTo>
                  <a:lnTo>
                    <a:pt x="12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20"/>
            <p:cNvSpPr>
              <a:spLocks/>
            </p:cNvSpPr>
            <p:nvPr/>
          </p:nvSpPr>
          <p:spPr bwMode="auto">
            <a:xfrm>
              <a:off x="5981701" y="1373188"/>
              <a:ext cx="581025" cy="322263"/>
            </a:xfrm>
            <a:custGeom>
              <a:avLst/>
              <a:gdLst>
                <a:gd name="T0" fmla="*/ 366 w 366"/>
                <a:gd name="T1" fmla="*/ 43 h 203"/>
                <a:gd name="T2" fmla="*/ 304 w 366"/>
                <a:gd name="T3" fmla="*/ 203 h 203"/>
                <a:gd name="T4" fmla="*/ 2 w 366"/>
                <a:gd name="T5" fmla="*/ 144 h 203"/>
                <a:gd name="T6" fmla="*/ 0 w 366"/>
                <a:gd name="T7" fmla="*/ 0 h 203"/>
                <a:gd name="T8" fmla="*/ 148 w 366"/>
                <a:gd name="T9" fmla="*/ 17 h 203"/>
                <a:gd name="T10" fmla="*/ 148 w 366"/>
                <a:gd name="T11" fmla="*/ 78 h 203"/>
                <a:gd name="T12" fmla="*/ 151 w 366"/>
                <a:gd name="T13" fmla="*/ 78 h 203"/>
                <a:gd name="T14" fmla="*/ 188 w 366"/>
                <a:gd name="T15" fmla="*/ 83 h 203"/>
                <a:gd name="T16" fmla="*/ 191 w 366"/>
                <a:gd name="T17" fmla="*/ 83 h 203"/>
                <a:gd name="T18" fmla="*/ 191 w 366"/>
                <a:gd name="T19" fmla="*/ 83 h 203"/>
                <a:gd name="T20" fmla="*/ 217 w 366"/>
                <a:gd name="T21" fmla="*/ 36 h 203"/>
                <a:gd name="T22" fmla="*/ 217 w 366"/>
                <a:gd name="T23" fmla="*/ 36 h 203"/>
                <a:gd name="T24" fmla="*/ 217 w 366"/>
                <a:gd name="T25" fmla="*/ 26 h 203"/>
                <a:gd name="T26" fmla="*/ 366 w 366"/>
                <a:gd name="T27" fmla="*/ 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6" h="203">
                  <a:moveTo>
                    <a:pt x="366" y="43"/>
                  </a:moveTo>
                  <a:lnTo>
                    <a:pt x="304" y="203"/>
                  </a:lnTo>
                  <a:lnTo>
                    <a:pt x="2" y="144"/>
                  </a:lnTo>
                  <a:lnTo>
                    <a:pt x="0" y="0"/>
                  </a:lnTo>
                  <a:lnTo>
                    <a:pt x="148" y="17"/>
                  </a:lnTo>
                  <a:lnTo>
                    <a:pt x="148" y="78"/>
                  </a:lnTo>
                  <a:lnTo>
                    <a:pt x="151" y="78"/>
                  </a:lnTo>
                  <a:lnTo>
                    <a:pt x="188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217" y="36"/>
                  </a:lnTo>
                  <a:lnTo>
                    <a:pt x="217" y="36"/>
                  </a:lnTo>
                  <a:lnTo>
                    <a:pt x="217" y="26"/>
                  </a:lnTo>
                  <a:lnTo>
                    <a:pt x="366" y="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21"/>
            <p:cNvSpPr>
              <a:spLocks/>
            </p:cNvSpPr>
            <p:nvPr/>
          </p:nvSpPr>
          <p:spPr bwMode="auto">
            <a:xfrm>
              <a:off x="5880101" y="1362076"/>
              <a:ext cx="44450" cy="11113"/>
            </a:xfrm>
            <a:custGeom>
              <a:avLst/>
              <a:gdLst>
                <a:gd name="T0" fmla="*/ 28 w 28"/>
                <a:gd name="T1" fmla="*/ 3 h 7"/>
                <a:gd name="T2" fmla="*/ 7 w 28"/>
                <a:gd name="T3" fmla="*/ 0 h 7"/>
                <a:gd name="T4" fmla="*/ 0 w 28"/>
                <a:gd name="T5" fmla="*/ 7 h 7"/>
                <a:gd name="T6" fmla="*/ 28 w 28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">
                  <a:moveTo>
                    <a:pt x="28" y="3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22"/>
            <p:cNvSpPr>
              <a:spLocks/>
            </p:cNvSpPr>
            <p:nvPr/>
          </p:nvSpPr>
          <p:spPr bwMode="auto">
            <a:xfrm>
              <a:off x="5927726" y="1617663"/>
              <a:ext cx="41275" cy="209550"/>
            </a:xfrm>
            <a:custGeom>
              <a:avLst/>
              <a:gdLst>
                <a:gd name="T0" fmla="*/ 26 w 26"/>
                <a:gd name="T1" fmla="*/ 0 h 132"/>
                <a:gd name="T2" fmla="*/ 26 w 26"/>
                <a:gd name="T3" fmla="*/ 120 h 132"/>
                <a:gd name="T4" fmla="*/ 0 w 26"/>
                <a:gd name="T5" fmla="*/ 132 h 132"/>
                <a:gd name="T6" fmla="*/ 0 w 26"/>
                <a:gd name="T7" fmla="*/ 2 h 132"/>
                <a:gd name="T8" fmla="*/ 15 w 26"/>
                <a:gd name="T9" fmla="*/ 5 h 132"/>
                <a:gd name="T10" fmla="*/ 15 w 26"/>
                <a:gd name="T11" fmla="*/ 5 h 132"/>
                <a:gd name="T12" fmla="*/ 15 w 26"/>
                <a:gd name="T13" fmla="*/ 5 h 132"/>
                <a:gd name="T14" fmla="*/ 26 w 26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32">
                  <a:moveTo>
                    <a:pt x="26" y="0"/>
                  </a:moveTo>
                  <a:lnTo>
                    <a:pt x="26" y="120"/>
                  </a:lnTo>
                  <a:lnTo>
                    <a:pt x="0" y="132"/>
                  </a:lnTo>
                  <a:lnTo>
                    <a:pt x="0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23"/>
            <p:cNvSpPr>
              <a:spLocks/>
            </p:cNvSpPr>
            <p:nvPr/>
          </p:nvSpPr>
          <p:spPr bwMode="auto">
            <a:xfrm>
              <a:off x="6224588" y="1377951"/>
              <a:ext cx="52388" cy="119063"/>
            </a:xfrm>
            <a:custGeom>
              <a:avLst/>
              <a:gdLst>
                <a:gd name="T0" fmla="*/ 33 w 33"/>
                <a:gd name="T1" fmla="*/ 75 h 75"/>
                <a:gd name="T2" fmla="*/ 33 w 33"/>
                <a:gd name="T3" fmla="*/ 2 h 75"/>
                <a:gd name="T4" fmla="*/ 0 w 33"/>
                <a:gd name="T5" fmla="*/ 0 h 75"/>
                <a:gd name="T6" fmla="*/ 0 w 33"/>
                <a:gd name="T7" fmla="*/ 71 h 75"/>
                <a:gd name="T8" fmla="*/ 33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33" y="75"/>
                  </a:moveTo>
                  <a:lnTo>
                    <a:pt x="33" y="2"/>
                  </a:lnTo>
                  <a:lnTo>
                    <a:pt x="0" y="0"/>
                  </a:lnTo>
                  <a:lnTo>
                    <a:pt x="0" y="71"/>
                  </a:lnTo>
                  <a:lnTo>
                    <a:pt x="33" y="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24"/>
            <p:cNvSpPr>
              <a:spLocks/>
            </p:cNvSpPr>
            <p:nvPr/>
          </p:nvSpPr>
          <p:spPr bwMode="auto">
            <a:xfrm>
              <a:off x="6284913" y="1377951"/>
              <a:ext cx="33338" cy="104775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30 h 66"/>
                <a:gd name="T4" fmla="*/ 21 w 21"/>
                <a:gd name="T5" fmla="*/ 0 h 66"/>
                <a:gd name="T6" fmla="*/ 0 w 21"/>
                <a:gd name="T7" fmla="*/ 2 h 66"/>
                <a:gd name="T8" fmla="*/ 0 w 21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30"/>
                  </a:lnTo>
                  <a:lnTo>
                    <a:pt x="21" y="0"/>
                  </a:lnTo>
                  <a:lnTo>
                    <a:pt x="0" y="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25"/>
            <p:cNvSpPr>
              <a:spLocks/>
            </p:cNvSpPr>
            <p:nvPr/>
          </p:nvSpPr>
          <p:spPr bwMode="auto">
            <a:xfrm>
              <a:off x="6254751" y="1370013"/>
              <a:ext cx="38100" cy="3175"/>
            </a:xfrm>
            <a:custGeom>
              <a:avLst/>
              <a:gdLst>
                <a:gd name="T0" fmla="*/ 16 w 24"/>
                <a:gd name="T1" fmla="*/ 2 h 2"/>
                <a:gd name="T2" fmla="*/ 24 w 24"/>
                <a:gd name="T3" fmla="*/ 0 h 2"/>
                <a:gd name="T4" fmla="*/ 7 w 24"/>
                <a:gd name="T5" fmla="*/ 0 h 2"/>
                <a:gd name="T6" fmla="*/ 0 w 24"/>
                <a:gd name="T7" fmla="*/ 0 h 2"/>
                <a:gd name="T8" fmla="*/ 16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6" y="2"/>
                  </a:moveTo>
                  <a:lnTo>
                    <a:pt x="2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26"/>
            <p:cNvSpPr>
              <a:spLocks/>
            </p:cNvSpPr>
            <p:nvPr/>
          </p:nvSpPr>
          <p:spPr bwMode="auto">
            <a:xfrm>
              <a:off x="6497638" y="1497013"/>
              <a:ext cx="139700" cy="428625"/>
            </a:xfrm>
            <a:custGeom>
              <a:avLst/>
              <a:gdLst>
                <a:gd name="T0" fmla="*/ 88 w 88"/>
                <a:gd name="T1" fmla="*/ 45 h 270"/>
                <a:gd name="T2" fmla="*/ 55 w 88"/>
                <a:gd name="T3" fmla="*/ 0 h 270"/>
                <a:gd name="T4" fmla="*/ 10 w 88"/>
                <a:gd name="T5" fmla="*/ 116 h 270"/>
                <a:gd name="T6" fmla="*/ 0 w 88"/>
                <a:gd name="T7" fmla="*/ 123 h 270"/>
                <a:gd name="T8" fmla="*/ 0 w 88"/>
                <a:gd name="T9" fmla="*/ 270 h 270"/>
                <a:gd name="T10" fmla="*/ 88 w 88"/>
                <a:gd name="T11" fmla="*/ 173 h 270"/>
                <a:gd name="T12" fmla="*/ 88 w 88"/>
                <a:gd name="T13" fmla="*/ 4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70">
                  <a:moveTo>
                    <a:pt x="88" y="45"/>
                  </a:moveTo>
                  <a:lnTo>
                    <a:pt x="55" y="0"/>
                  </a:lnTo>
                  <a:lnTo>
                    <a:pt x="10" y="116"/>
                  </a:lnTo>
                  <a:lnTo>
                    <a:pt x="0" y="123"/>
                  </a:lnTo>
                  <a:lnTo>
                    <a:pt x="0" y="270"/>
                  </a:lnTo>
                  <a:lnTo>
                    <a:pt x="88" y="173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27"/>
            <p:cNvSpPr>
              <a:spLocks noEditPoints="1"/>
            </p:cNvSpPr>
            <p:nvPr/>
          </p:nvSpPr>
          <p:spPr bwMode="auto">
            <a:xfrm>
              <a:off x="5703888" y="1455738"/>
              <a:ext cx="209550" cy="371475"/>
            </a:xfrm>
            <a:custGeom>
              <a:avLst/>
              <a:gdLst>
                <a:gd name="T0" fmla="*/ 56 w 56"/>
                <a:gd name="T1" fmla="*/ 43 h 99"/>
                <a:gd name="T2" fmla="*/ 56 w 56"/>
                <a:gd name="T3" fmla="*/ 99 h 99"/>
                <a:gd name="T4" fmla="*/ 38 w 56"/>
                <a:gd name="T5" fmla="*/ 95 h 99"/>
                <a:gd name="T6" fmla="*/ 38 w 56"/>
                <a:gd name="T7" fmla="*/ 50 h 99"/>
                <a:gd name="T8" fmla="*/ 16 w 56"/>
                <a:gd name="T9" fmla="*/ 45 h 99"/>
                <a:gd name="T10" fmla="*/ 16 w 56"/>
                <a:gd name="T11" fmla="*/ 89 h 99"/>
                <a:gd name="T12" fmla="*/ 0 w 56"/>
                <a:gd name="T13" fmla="*/ 84 h 99"/>
                <a:gd name="T14" fmla="*/ 0 w 56"/>
                <a:gd name="T15" fmla="*/ 29 h 99"/>
                <a:gd name="T16" fmla="*/ 24 w 56"/>
                <a:gd name="T17" fmla="*/ 0 h 99"/>
                <a:gd name="T18" fmla="*/ 53 w 56"/>
                <a:gd name="T19" fmla="*/ 43 h 99"/>
                <a:gd name="T20" fmla="*/ 56 w 56"/>
                <a:gd name="T21" fmla="*/ 43 h 99"/>
                <a:gd name="T22" fmla="*/ 38 w 56"/>
                <a:gd name="T23" fmla="*/ 44 h 99"/>
                <a:gd name="T24" fmla="*/ 16 w 56"/>
                <a:gd name="T25" fmla="*/ 40 h 99"/>
                <a:gd name="T26" fmla="*/ 38 w 56"/>
                <a:gd name="T27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99">
                  <a:moveTo>
                    <a:pt x="56" y="43"/>
                  </a:moveTo>
                  <a:cubicBezTo>
                    <a:pt x="56" y="99"/>
                    <a:pt x="56" y="99"/>
                    <a:pt x="56" y="99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56" y="43"/>
                  </a:lnTo>
                  <a:close/>
                  <a:moveTo>
                    <a:pt x="38" y="44"/>
                  </a:moveTo>
                  <a:cubicBezTo>
                    <a:pt x="38" y="31"/>
                    <a:pt x="16" y="27"/>
                    <a:pt x="16" y="40"/>
                  </a:cubicBezTo>
                  <a:lnTo>
                    <a:pt x="38" y="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28"/>
            <p:cNvSpPr>
              <a:spLocks noEditPoints="1"/>
            </p:cNvSpPr>
            <p:nvPr/>
          </p:nvSpPr>
          <p:spPr bwMode="auto">
            <a:xfrm>
              <a:off x="5981701" y="1617663"/>
              <a:ext cx="501650" cy="314325"/>
            </a:xfrm>
            <a:custGeom>
              <a:avLst/>
              <a:gdLst>
                <a:gd name="T0" fmla="*/ 309 w 316"/>
                <a:gd name="T1" fmla="*/ 57 h 198"/>
                <a:gd name="T2" fmla="*/ 0 w 316"/>
                <a:gd name="T3" fmla="*/ 0 h 198"/>
                <a:gd name="T4" fmla="*/ 0 w 316"/>
                <a:gd name="T5" fmla="*/ 120 h 198"/>
                <a:gd name="T6" fmla="*/ 163 w 316"/>
                <a:gd name="T7" fmla="*/ 160 h 198"/>
                <a:gd name="T8" fmla="*/ 163 w 316"/>
                <a:gd name="T9" fmla="*/ 45 h 198"/>
                <a:gd name="T10" fmla="*/ 290 w 316"/>
                <a:gd name="T11" fmla="*/ 68 h 198"/>
                <a:gd name="T12" fmla="*/ 290 w 316"/>
                <a:gd name="T13" fmla="*/ 191 h 198"/>
                <a:gd name="T14" fmla="*/ 316 w 316"/>
                <a:gd name="T15" fmla="*/ 198 h 198"/>
                <a:gd name="T16" fmla="*/ 316 w 316"/>
                <a:gd name="T17" fmla="*/ 52 h 198"/>
                <a:gd name="T18" fmla="*/ 309 w 316"/>
                <a:gd name="T19" fmla="*/ 57 h 198"/>
                <a:gd name="T20" fmla="*/ 125 w 316"/>
                <a:gd name="T21" fmla="*/ 94 h 198"/>
                <a:gd name="T22" fmla="*/ 59 w 316"/>
                <a:gd name="T23" fmla="*/ 80 h 198"/>
                <a:gd name="T24" fmla="*/ 59 w 316"/>
                <a:gd name="T25" fmla="*/ 26 h 198"/>
                <a:gd name="T26" fmla="*/ 125 w 316"/>
                <a:gd name="T27" fmla="*/ 38 h 198"/>
                <a:gd name="T28" fmla="*/ 125 w 316"/>
                <a:gd name="T29" fmla="*/ 9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198">
                  <a:moveTo>
                    <a:pt x="309" y="57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163" y="160"/>
                  </a:lnTo>
                  <a:lnTo>
                    <a:pt x="163" y="45"/>
                  </a:lnTo>
                  <a:lnTo>
                    <a:pt x="290" y="68"/>
                  </a:lnTo>
                  <a:lnTo>
                    <a:pt x="290" y="191"/>
                  </a:lnTo>
                  <a:lnTo>
                    <a:pt x="316" y="198"/>
                  </a:lnTo>
                  <a:lnTo>
                    <a:pt x="316" y="52"/>
                  </a:lnTo>
                  <a:lnTo>
                    <a:pt x="309" y="57"/>
                  </a:lnTo>
                  <a:close/>
                  <a:moveTo>
                    <a:pt x="125" y="94"/>
                  </a:moveTo>
                  <a:lnTo>
                    <a:pt x="59" y="80"/>
                  </a:lnTo>
                  <a:lnTo>
                    <a:pt x="59" y="26"/>
                  </a:lnTo>
                  <a:lnTo>
                    <a:pt x="125" y="38"/>
                  </a:lnTo>
                  <a:lnTo>
                    <a:pt x="125" y="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29"/>
            <p:cNvSpPr>
              <a:spLocks noEditPoints="1"/>
            </p:cNvSpPr>
            <p:nvPr/>
          </p:nvSpPr>
          <p:spPr bwMode="auto">
            <a:xfrm>
              <a:off x="6262688" y="1708151"/>
              <a:ext cx="168275" cy="198438"/>
            </a:xfrm>
            <a:custGeom>
              <a:avLst/>
              <a:gdLst>
                <a:gd name="T0" fmla="*/ 106 w 106"/>
                <a:gd name="T1" fmla="*/ 125 h 125"/>
                <a:gd name="T2" fmla="*/ 0 w 106"/>
                <a:gd name="T3" fmla="*/ 99 h 125"/>
                <a:gd name="T4" fmla="*/ 0 w 106"/>
                <a:gd name="T5" fmla="*/ 89 h 125"/>
                <a:gd name="T6" fmla="*/ 106 w 106"/>
                <a:gd name="T7" fmla="*/ 115 h 125"/>
                <a:gd name="T8" fmla="*/ 106 w 106"/>
                <a:gd name="T9" fmla="*/ 125 h 125"/>
                <a:gd name="T10" fmla="*/ 106 w 106"/>
                <a:gd name="T11" fmla="*/ 108 h 125"/>
                <a:gd name="T12" fmla="*/ 0 w 106"/>
                <a:gd name="T13" fmla="*/ 82 h 125"/>
                <a:gd name="T14" fmla="*/ 0 w 106"/>
                <a:gd name="T15" fmla="*/ 73 h 125"/>
                <a:gd name="T16" fmla="*/ 106 w 106"/>
                <a:gd name="T17" fmla="*/ 101 h 125"/>
                <a:gd name="T18" fmla="*/ 106 w 106"/>
                <a:gd name="T19" fmla="*/ 108 h 125"/>
                <a:gd name="T20" fmla="*/ 106 w 106"/>
                <a:gd name="T21" fmla="*/ 21 h 125"/>
                <a:gd name="T22" fmla="*/ 106 w 106"/>
                <a:gd name="T23" fmla="*/ 28 h 125"/>
                <a:gd name="T24" fmla="*/ 0 w 106"/>
                <a:gd name="T25" fmla="*/ 7 h 125"/>
                <a:gd name="T26" fmla="*/ 0 w 106"/>
                <a:gd name="T27" fmla="*/ 0 h 125"/>
                <a:gd name="T28" fmla="*/ 106 w 106"/>
                <a:gd name="T29" fmla="*/ 21 h 125"/>
                <a:gd name="T30" fmla="*/ 106 w 106"/>
                <a:gd name="T31" fmla="*/ 94 h 125"/>
                <a:gd name="T32" fmla="*/ 0 w 106"/>
                <a:gd name="T33" fmla="*/ 66 h 125"/>
                <a:gd name="T34" fmla="*/ 0 w 106"/>
                <a:gd name="T35" fmla="*/ 59 h 125"/>
                <a:gd name="T36" fmla="*/ 106 w 106"/>
                <a:gd name="T37" fmla="*/ 85 h 125"/>
                <a:gd name="T38" fmla="*/ 106 w 106"/>
                <a:gd name="T39" fmla="*/ 94 h 125"/>
                <a:gd name="T40" fmla="*/ 106 w 106"/>
                <a:gd name="T41" fmla="*/ 44 h 125"/>
                <a:gd name="T42" fmla="*/ 0 w 106"/>
                <a:gd name="T43" fmla="*/ 21 h 125"/>
                <a:gd name="T44" fmla="*/ 0 w 106"/>
                <a:gd name="T45" fmla="*/ 14 h 125"/>
                <a:gd name="T46" fmla="*/ 106 w 106"/>
                <a:gd name="T47" fmla="*/ 35 h 125"/>
                <a:gd name="T48" fmla="*/ 106 w 106"/>
                <a:gd name="T49" fmla="*/ 44 h 125"/>
                <a:gd name="T50" fmla="*/ 106 w 106"/>
                <a:gd name="T51" fmla="*/ 61 h 125"/>
                <a:gd name="T52" fmla="*/ 0 w 106"/>
                <a:gd name="T53" fmla="*/ 37 h 125"/>
                <a:gd name="T54" fmla="*/ 0 w 106"/>
                <a:gd name="T55" fmla="*/ 28 h 125"/>
                <a:gd name="T56" fmla="*/ 106 w 106"/>
                <a:gd name="T57" fmla="*/ 52 h 125"/>
                <a:gd name="T58" fmla="*/ 106 w 106"/>
                <a:gd name="T59" fmla="*/ 61 h 125"/>
                <a:gd name="T60" fmla="*/ 106 w 106"/>
                <a:gd name="T61" fmla="*/ 78 h 125"/>
                <a:gd name="T62" fmla="*/ 0 w 106"/>
                <a:gd name="T63" fmla="*/ 52 h 125"/>
                <a:gd name="T64" fmla="*/ 0 w 106"/>
                <a:gd name="T65" fmla="*/ 44 h 125"/>
                <a:gd name="T66" fmla="*/ 106 w 106"/>
                <a:gd name="T67" fmla="*/ 68 h 125"/>
                <a:gd name="T68" fmla="*/ 106 w 106"/>
                <a:gd name="T69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5">
                  <a:moveTo>
                    <a:pt x="106" y="125"/>
                  </a:moveTo>
                  <a:lnTo>
                    <a:pt x="0" y="99"/>
                  </a:lnTo>
                  <a:lnTo>
                    <a:pt x="0" y="89"/>
                  </a:lnTo>
                  <a:lnTo>
                    <a:pt x="106" y="115"/>
                  </a:lnTo>
                  <a:lnTo>
                    <a:pt x="106" y="125"/>
                  </a:lnTo>
                  <a:close/>
                  <a:moveTo>
                    <a:pt x="106" y="108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6" y="101"/>
                  </a:lnTo>
                  <a:lnTo>
                    <a:pt x="106" y="108"/>
                  </a:lnTo>
                  <a:close/>
                  <a:moveTo>
                    <a:pt x="106" y="21"/>
                  </a:moveTo>
                  <a:lnTo>
                    <a:pt x="106" y="2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6" y="21"/>
                  </a:lnTo>
                  <a:close/>
                  <a:moveTo>
                    <a:pt x="106" y="94"/>
                  </a:moveTo>
                  <a:lnTo>
                    <a:pt x="0" y="66"/>
                  </a:lnTo>
                  <a:lnTo>
                    <a:pt x="0" y="59"/>
                  </a:lnTo>
                  <a:lnTo>
                    <a:pt x="106" y="85"/>
                  </a:lnTo>
                  <a:lnTo>
                    <a:pt x="106" y="94"/>
                  </a:lnTo>
                  <a:close/>
                  <a:moveTo>
                    <a:pt x="106" y="44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06" y="35"/>
                  </a:lnTo>
                  <a:lnTo>
                    <a:pt x="106" y="44"/>
                  </a:lnTo>
                  <a:close/>
                  <a:moveTo>
                    <a:pt x="106" y="61"/>
                  </a:moveTo>
                  <a:lnTo>
                    <a:pt x="0" y="37"/>
                  </a:lnTo>
                  <a:lnTo>
                    <a:pt x="0" y="28"/>
                  </a:lnTo>
                  <a:lnTo>
                    <a:pt x="106" y="52"/>
                  </a:lnTo>
                  <a:lnTo>
                    <a:pt x="106" y="61"/>
                  </a:lnTo>
                  <a:close/>
                  <a:moveTo>
                    <a:pt x="106" y="78"/>
                  </a:moveTo>
                  <a:lnTo>
                    <a:pt x="0" y="52"/>
                  </a:lnTo>
                  <a:lnTo>
                    <a:pt x="0" y="44"/>
                  </a:lnTo>
                  <a:lnTo>
                    <a:pt x="106" y="68"/>
                  </a:lnTo>
                  <a:lnTo>
                    <a:pt x="106" y="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2" name="Freeform 265"/>
          <p:cNvSpPr>
            <a:spLocks noEditPoints="1"/>
          </p:cNvSpPr>
          <p:nvPr/>
        </p:nvSpPr>
        <p:spPr bwMode="auto">
          <a:xfrm>
            <a:off x="5884907" y="4494993"/>
            <a:ext cx="338122" cy="475908"/>
          </a:xfrm>
          <a:custGeom>
            <a:avLst/>
            <a:gdLst>
              <a:gd name="T0" fmla="*/ 310 w 373"/>
              <a:gd name="T1" fmla="*/ 114 h 525"/>
              <a:gd name="T2" fmla="*/ 286 w 373"/>
              <a:gd name="T3" fmla="*/ 495 h 525"/>
              <a:gd name="T4" fmla="*/ 310 w 373"/>
              <a:gd name="T5" fmla="*/ 495 h 525"/>
              <a:gd name="T6" fmla="*/ 334 w 373"/>
              <a:gd name="T7" fmla="*/ 114 h 525"/>
              <a:gd name="T8" fmla="*/ 310 w 373"/>
              <a:gd name="T9" fmla="*/ 114 h 525"/>
              <a:gd name="T10" fmla="*/ 241 w 373"/>
              <a:gd name="T11" fmla="*/ 114 h 525"/>
              <a:gd name="T12" fmla="*/ 230 w 373"/>
              <a:gd name="T13" fmla="*/ 495 h 525"/>
              <a:gd name="T14" fmla="*/ 254 w 373"/>
              <a:gd name="T15" fmla="*/ 495 h 525"/>
              <a:gd name="T16" fmla="*/ 265 w 373"/>
              <a:gd name="T17" fmla="*/ 114 h 525"/>
              <a:gd name="T18" fmla="*/ 241 w 373"/>
              <a:gd name="T19" fmla="*/ 114 h 525"/>
              <a:gd name="T20" fmla="*/ 175 w 373"/>
              <a:gd name="T21" fmla="*/ 114 h 525"/>
              <a:gd name="T22" fmla="*/ 175 w 373"/>
              <a:gd name="T23" fmla="*/ 495 h 525"/>
              <a:gd name="T24" fmla="*/ 199 w 373"/>
              <a:gd name="T25" fmla="*/ 495 h 525"/>
              <a:gd name="T26" fmla="*/ 199 w 373"/>
              <a:gd name="T27" fmla="*/ 114 h 525"/>
              <a:gd name="T28" fmla="*/ 175 w 373"/>
              <a:gd name="T29" fmla="*/ 114 h 525"/>
              <a:gd name="T30" fmla="*/ 109 w 373"/>
              <a:gd name="T31" fmla="*/ 114 h 525"/>
              <a:gd name="T32" fmla="*/ 120 w 373"/>
              <a:gd name="T33" fmla="*/ 495 h 525"/>
              <a:gd name="T34" fmla="*/ 143 w 373"/>
              <a:gd name="T35" fmla="*/ 495 h 525"/>
              <a:gd name="T36" fmla="*/ 133 w 373"/>
              <a:gd name="T37" fmla="*/ 114 h 525"/>
              <a:gd name="T38" fmla="*/ 109 w 373"/>
              <a:gd name="T39" fmla="*/ 114 h 525"/>
              <a:gd name="T40" fmla="*/ 39 w 373"/>
              <a:gd name="T41" fmla="*/ 114 h 525"/>
              <a:gd name="T42" fmla="*/ 65 w 373"/>
              <a:gd name="T43" fmla="*/ 495 h 525"/>
              <a:gd name="T44" fmla="*/ 89 w 373"/>
              <a:gd name="T45" fmla="*/ 495 h 525"/>
              <a:gd name="T46" fmla="*/ 63 w 373"/>
              <a:gd name="T47" fmla="*/ 114 h 525"/>
              <a:gd name="T48" fmla="*/ 39 w 373"/>
              <a:gd name="T49" fmla="*/ 114 h 525"/>
              <a:gd name="T50" fmla="*/ 15 w 373"/>
              <a:gd name="T51" fmla="*/ 89 h 525"/>
              <a:gd name="T52" fmla="*/ 358 w 373"/>
              <a:gd name="T53" fmla="*/ 89 h 525"/>
              <a:gd name="T54" fmla="*/ 335 w 373"/>
              <a:gd name="T55" fmla="*/ 503 h 525"/>
              <a:gd name="T56" fmla="*/ 332 w 373"/>
              <a:gd name="T57" fmla="*/ 514 h 525"/>
              <a:gd name="T58" fmla="*/ 325 w 373"/>
              <a:gd name="T59" fmla="*/ 521 h 525"/>
              <a:gd name="T60" fmla="*/ 315 w 373"/>
              <a:gd name="T61" fmla="*/ 525 h 525"/>
              <a:gd name="T62" fmla="*/ 59 w 373"/>
              <a:gd name="T63" fmla="*/ 525 h 525"/>
              <a:gd name="T64" fmla="*/ 49 w 373"/>
              <a:gd name="T65" fmla="*/ 521 h 525"/>
              <a:gd name="T66" fmla="*/ 42 w 373"/>
              <a:gd name="T67" fmla="*/ 514 h 525"/>
              <a:gd name="T68" fmla="*/ 39 w 373"/>
              <a:gd name="T69" fmla="*/ 503 h 525"/>
              <a:gd name="T70" fmla="*/ 15 w 373"/>
              <a:gd name="T71" fmla="*/ 89 h 525"/>
              <a:gd name="T72" fmla="*/ 11 w 373"/>
              <a:gd name="T73" fmla="*/ 34 h 525"/>
              <a:gd name="T74" fmla="*/ 363 w 373"/>
              <a:gd name="T75" fmla="*/ 34 h 525"/>
              <a:gd name="T76" fmla="*/ 367 w 373"/>
              <a:gd name="T77" fmla="*/ 35 h 525"/>
              <a:gd name="T78" fmla="*/ 370 w 373"/>
              <a:gd name="T79" fmla="*/ 37 h 525"/>
              <a:gd name="T80" fmla="*/ 372 w 373"/>
              <a:gd name="T81" fmla="*/ 40 h 525"/>
              <a:gd name="T82" fmla="*/ 373 w 373"/>
              <a:gd name="T83" fmla="*/ 44 h 525"/>
              <a:gd name="T84" fmla="*/ 373 w 373"/>
              <a:gd name="T85" fmla="*/ 66 h 525"/>
              <a:gd name="T86" fmla="*/ 372 w 373"/>
              <a:gd name="T87" fmla="*/ 71 h 525"/>
              <a:gd name="T88" fmla="*/ 370 w 373"/>
              <a:gd name="T89" fmla="*/ 74 h 525"/>
              <a:gd name="T90" fmla="*/ 367 w 373"/>
              <a:gd name="T91" fmla="*/ 76 h 525"/>
              <a:gd name="T92" fmla="*/ 363 w 373"/>
              <a:gd name="T93" fmla="*/ 77 h 525"/>
              <a:gd name="T94" fmla="*/ 11 w 373"/>
              <a:gd name="T95" fmla="*/ 77 h 525"/>
              <a:gd name="T96" fmla="*/ 7 w 373"/>
              <a:gd name="T97" fmla="*/ 76 h 525"/>
              <a:gd name="T98" fmla="*/ 3 w 373"/>
              <a:gd name="T99" fmla="*/ 74 h 525"/>
              <a:gd name="T100" fmla="*/ 1 w 373"/>
              <a:gd name="T101" fmla="*/ 71 h 525"/>
              <a:gd name="T102" fmla="*/ 0 w 373"/>
              <a:gd name="T103" fmla="*/ 66 h 525"/>
              <a:gd name="T104" fmla="*/ 0 w 373"/>
              <a:gd name="T105" fmla="*/ 44 h 525"/>
              <a:gd name="T106" fmla="*/ 1 w 373"/>
              <a:gd name="T107" fmla="*/ 40 h 525"/>
              <a:gd name="T108" fmla="*/ 3 w 373"/>
              <a:gd name="T109" fmla="*/ 37 h 525"/>
              <a:gd name="T110" fmla="*/ 7 w 373"/>
              <a:gd name="T111" fmla="*/ 35 h 525"/>
              <a:gd name="T112" fmla="*/ 11 w 373"/>
              <a:gd name="T113" fmla="*/ 34 h 525"/>
              <a:gd name="T114" fmla="*/ 132 w 373"/>
              <a:gd name="T115" fmla="*/ 0 h 525"/>
              <a:gd name="T116" fmla="*/ 241 w 373"/>
              <a:gd name="T117" fmla="*/ 0 h 525"/>
              <a:gd name="T118" fmla="*/ 241 w 373"/>
              <a:gd name="T119" fmla="*/ 23 h 525"/>
              <a:gd name="T120" fmla="*/ 132 w 373"/>
              <a:gd name="T121" fmla="*/ 23 h 525"/>
              <a:gd name="T122" fmla="*/ 132 w 373"/>
              <a:gd name="T12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3" h="525">
                <a:moveTo>
                  <a:pt x="310" y="114"/>
                </a:moveTo>
                <a:lnTo>
                  <a:pt x="286" y="495"/>
                </a:lnTo>
                <a:lnTo>
                  <a:pt x="310" y="495"/>
                </a:lnTo>
                <a:lnTo>
                  <a:pt x="334" y="114"/>
                </a:lnTo>
                <a:lnTo>
                  <a:pt x="310" y="114"/>
                </a:lnTo>
                <a:close/>
                <a:moveTo>
                  <a:pt x="241" y="114"/>
                </a:moveTo>
                <a:lnTo>
                  <a:pt x="230" y="495"/>
                </a:lnTo>
                <a:lnTo>
                  <a:pt x="254" y="495"/>
                </a:lnTo>
                <a:lnTo>
                  <a:pt x="265" y="114"/>
                </a:lnTo>
                <a:lnTo>
                  <a:pt x="241" y="114"/>
                </a:lnTo>
                <a:close/>
                <a:moveTo>
                  <a:pt x="175" y="114"/>
                </a:moveTo>
                <a:lnTo>
                  <a:pt x="175" y="495"/>
                </a:lnTo>
                <a:lnTo>
                  <a:pt x="199" y="495"/>
                </a:lnTo>
                <a:lnTo>
                  <a:pt x="199" y="114"/>
                </a:lnTo>
                <a:lnTo>
                  <a:pt x="175" y="114"/>
                </a:lnTo>
                <a:close/>
                <a:moveTo>
                  <a:pt x="109" y="114"/>
                </a:moveTo>
                <a:lnTo>
                  <a:pt x="120" y="495"/>
                </a:lnTo>
                <a:lnTo>
                  <a:pt x="143" y="495"/>
                </a:lnTo>
                <a:lnTo>
                  <a:pt x="133" y="114"/>
                </a:lnTo>
                <a:lnTo>
                  <a:pt x="109" y="114"/>
                </a:lnTo>
                <a:close/>
                <a:moveTo>
                  <a:pt x="39" y="114"/>
                </a:moveTo>
                <a:lnTo>
                  <a:pt x="65" y="495"/>
                </a:lnTo>
                <a:lnTo>
                  <a:pt x="89" y="495"/>
                </a:lnTo>
                <a:lnTo>
                  <a:pt x="63" y="114"/>
                </a:lnTo>
                <a:lnTo>
                  <a:pt x="39" y="114"/>
                </a:lnTo>
                <a:close/>
                <a:moveTo>
                  <a:pt x="15" y="89"/>
                </a:moveTo>
                <a:lnTo>
                  <a:pt x="358" y="89"/>
                </a:lnTo>
                <a:lnTo>
                  <a:pt x="335" y="503"/>
                </a:lnTo>
                <a:lnTo>
                  <a:pt x="332" y="514"/>
                </a:lnTo>
                <a:lnTo>
                  <a:pt x="325" y="521"/>
                </a:lnTo>
                <a:lnTo>
                  <a:pt x="315" y="525"/>
                </a:lnTo>
                <a:lnTo>
                  <a:pt x="59" y="525"/>
                </a:lnTo>
                <a:lnTo>
                  <a:pt x="49" y="521"/>
                </a:lnTo>
                <a:lnTo>
                  <a:pt x="42" y="514"/>
                </a:lnTo>
                <a:lnTo>
                  <a:pt x="39" y="503"/>
                </a:lnTo>
                <a:lnTo>
                  <a:pt x="15" y="89"/>
                </a:lnTo>
                <a:close/>
                <a:moveTo>
                  <a:pt x="11" y="34"/>
                </a:moveTo>
                <a:lnTo>
                  <a:pt x="363" y="34"/>
                </a:lnTo>
                <a:lnTo>
                  <a:pt x="367" y="35"/>
                </a:lnTo>
                <a:lnTo>
                  <a:pt x="370" y="37"/>
                </a:lnTo>
                <a:lnTo>
                  <a:pt x="372" y="40"/>
                </a:lnTo>
                <a:lnTo>
                  <a:pt x="373" y="44"/>
                </a:lnTo>
                <a:lnTo>
                  <a:pt x="373" y="66"/>
                </a:lnTo>
                <a:lnTo>
                  <a:pt x="372" y="71"/>
                </a:lnTo>
                <a:lnTo>
                  <a:pt x="370" y="74"/>
                </a:lnTo>
                <a:lnTo>
                  <a:pt x="367" y="76"/>
                </a:lnTo>
                <a:lnTo>
                  <a:pt x="363" y="77"/>
                </a:lnTo>
                <a:lnTo>
                  <a:pt x="11" y="77"/>
                </a:lnTo>
                <a:lnTo>
                  <a:pt x="7" y="76"/>
                </a:lnTo>
                <a:lnTo>
                  <a:pt x="3" y="74"/>
                </a:lnTo>
                <a:lnTo>
                  <a:pt x="1" y="71"/>
                </a:lnTo>
                <a:lnTo>
                  <a:pt x="0" y="66"/>
                </a:lnTo>
                <a:lnTo>
                  <a:pt x="0" y="44"/>
                </a:lnTo>
                <a:lnTo>
                  <a:pt x="1" y="40"/>
                </a:lnTo>
                <a:lnTo>
                  <a:pt x="3" y="37"/>
                </a:lnTo>
                <a:lnTo>
                  <a:pt x="7" y="35"/>
                </a:lnTo>
                <a:lnTo>
                  <a:pt x="11" y="34"/>
                </a:lnTo>
                <a:close/>
                <a:moveTo>
                  <a:pt x="132" y="0"/>
                </a:moveTo>
                <a:lnTo>
                  <a:pt x="241" y="0"/>
                </a:lnTo>
                <a:lnTo>
                  <a:pt x="241" y="23"/>
                </a:lnTo>
                <a:lnTo>
                  <a:pt x="132" y="23"/>
                </a:lnTo>
                <a:lnTo>
                  <a:pt x="13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" name="Freeform 301"/>
          <p:cNvSpPr>
            <a:spLocks noEditPoints="1"/>
          </p:cNvSpPr>
          <p:nvPr/>
        </p:nvSpPr>
        <p:spPr bwMode="auto">
          <a:xfrm>
            <a:off x="370348" y="5415337"/>
            <a:ext cx="498251" cy="724503"/>
          </a:xfrm>
          <a:custGeom>
            <a:avLst/>
            <a:gdLst>
              <a:gd name="T0" fmla="*/ 227 w 403"/>
              <a:gd name="T1" fmla="*/ 514 h 586"/>
              <a:gd name="T2" fmla="*/ 224 w 403"/>
              <a:gd name="T3" fmla="*/ 539 h 586"/>
              <a:gd name="T4" fmla="*/ 247 w 403"/>
              <a:gd name="T5" fmla="*/ 551 h 586"/>
              <a:gd name="T6" fmla="*/ 266 w 403"/>
              <a:gd name="T7" fmla="*/ 535 h 586"/>
              <a:gd name="T8" fmla="*/ 259 w 403"/>
              <a:gd name="T9" fmla="*/ 511 h 586"/>
              <a:gd name="T10" fmla="*/ 242 w 403"/>
              <a:gd name="T11" fmla="*/ 471 h 586"/>
              <a:gd name="T12" fmla="*/ 290 w 403"/>
              <a:gd name="T13" fmla="*/ 493 h 586"/>
              <a:gd name="T14" fmla="*/ 299 w 403"/>
              <a:gd name="T15" fmla="*/ 545 h 586"/>
              <a:gd name="T16" fmla="*/ 264 w 403"/>
              <a:gd name="T17" fmla="*/ 583 h 586"/>
              <a:gd name="T18" fmla="*/ 211 w 403"/>
              <a:gd name="T19" fmla="*/ 575 h 586"/>
              <a:gd name="T20" fmla="*/ 187 w 403"/>
              <a:gd name="T21" fmla="*/ 531 h 586"/>
              <a:gd name="T22" fmla="*/ 209 w 403"/>
              <a:gd name="T23" fmla="*/ 483 h 586"/>
              <a:gd name="T24" fmla="*/ 224 w 403"/>
              <a:gd name="T25" fmla="*/ 261 h 586"/>
              <a:gd name="T26" fmla="*/ 211 w 403"/>
              <a:gd name="T27" fmla="*/ 308 h 586"/>
              <a:gd name="T28" fmla="*/ 220 w 403"/>
              <a:gd name="T29" fmla="*/ 281 h 586"/>
              <a:gd name="T30" fmla="*/ 147 w 403"/>
              <a:gd name="T31" fmla="*/ 259 h 586"/>
              <a:gd name="T32" fmla="*/ 164 w 403"/>
              <a:gd name="T33" fmla="*/ 263 h 586"/>
              <a:gd name="T34" fmla="*/ 231 w 403"/>
              <a:gd name="T35" fmla="*/ 265 h 586"/>
              <a:gd name="T36" fmla="*/ 260 w 403"/>
              <a:gd name="T37" fmla="*/ 259 h 586"/>
              <a:gd name="T38" fmla="*/ 108 w 403"/>
              <a:gd name="T39" fmla="*/ 252 h 586"/>
              <a:gd name="T40" fmla="*/ 158 w 403"/>
              <a:gd name="T41" fmla="*/ 245 h 586"/>
              <a:gd name="T42" fmla="*/ 124 w 403"/>
              <a:gd name="T43" fmla="*/ 211 h 586"/>
              <a:gd name="T44" fmla="*/ 218 w 403"/>
              <a:gd name="T45" fmla="*/ 211 h 586"/>
              <a:gd name="T46" fmla="*/ 264 w 403"/>
              <a:gd name="T47" fmla="*/ 200 h 586"/>
              <a:gd name="T48" fmla="*/ 206 w 403"/>
              <a:gd name="T49" fmla="*/ 161 h 586"/>
              <a:gd name="T50" fmla="*/ 199 w 403"/>
              <a:gd name="T51" fmla="*/ 207 h 586"/>
              <a:gd name="T52" fmla="*/ 203 w 403"/>
              <a:gd name="T53" fmla="*/ 0 h 586"/>
              <a:gd name="T54" fmla="*/ 328 w 403"/>
              <a:gd name="T55" fmla="*/ 23 h 586"/>
              <a:gd name="T56" fmla="*/ 331 w 403"/>
              <a:gd name="T57" fmla="*/ 42 h 586"/>
              <a:gd name="T58" fmla="*/ 387 w 403"/>
              <a:gd name="T59" fmla="*/ 61 h 586"/>
              <a:gd name="T60" fmla="*/ 389 w 403"/>
              <a:gd name="T61" fmla="*/ 69 h 586"/>
              <a:gd name="T62" fmla="*/ 398 w 403"/>
              <a:gd name="T63" fmla="*/ 79 h 586"/>
              <a:gd name="T64" fmla="*/ 403 w 403"/>
              <a:gd name="T65" fmla="*/ 87 h 586"/>
              <a:gd name="T66" fmla="*/ 388 w 403"/>
              <a:gd name="T67" fmla="*/ 131 h 586"/>
              <a:gd name="T68" fmla="*/ 381 w 403"/>
              <a:gd name="T69" fmla="*/ 136 h 586"/>
              <a:gd name="T70" fmla="*/ 272 w 403"/>
              <a:gd name="T71" fmla="*/ 463 h 586"/>
              <a:gd name="T72" fmla="*/ 227 w 403"/>
              <a:gd name="T73" fmla="*/ 460 h 586"/>
              <a:gd name="T74" fmla="*/ 184 w 403"/>
              <a:gd name="T75" fmla="*/ 491 h 586"/>
              <a:gd name="T76" fmla="*/ 175 w 403"/>
              <a:gd name="T77" fmla="*/ 521 h 586"/>
              <a:gd name="T78" fmla="*/ 9 w 403"/>
              <a:gd name="T79" fmla="*/ 462 h 586"/>
              <a:gd name="T80" fmla="*/ 2 w 403"/>
              <a:gd name="T81" fmla="*/ 424 h 586"/>
              <a:gd name="T82" fmla="*/ 371 w 403"/>
              <a:gd name="T83" fmla="*/ 103 h 586"/>
              <a:gd name="T84" fmla="*/ 119 w 403"/>
              <a:gd name="T85" fmla="*/ 8 h 586"/>
              <a:gd name="T86" fmla="*/ 127 w 403"/>
              <a:gd name="T87" fmla="*/ 4 h 586"/>
              <a:gd name="T88" fmla="*/ 192 w 403"/>
              <a:gd name="T89" fmla="*/ 1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3" h="586">
                <a:moveTo>
                  <a:pt x="242" y="505"/>
                </a:moveTo>
                <a:lnTo>
                  <a:pt x="233" y="509"/>
                </a:lnTo>
                <a:lnTo>
                  <a:pt x="227" y="514"/>
                </a:lnTo>
                <a:lnTo>
                  <a:pt x="223" y="522"/>
                </a:lnTo>
                <a:lnTo>
                  <a:pt x="221" y="531"/>
                </a:lnTo>
                <a:lnTo>
                  <a:pt x="224" y="539"/>
                </a:lnTo>
                <a:lnTo>
                  <a:pt x="229" y="546"/>
                </a:lnTo>
                <a:lnTo>
                  <a:pt x="238" y="550"/>
                </a:lnTo>
                <a:lnTo>
                  <a:pt x="247" y="551"/>
                </a:lnTo>
                <a:lnTo>
                  <a:pt x="255" y="548"/>
                </a:lnTo>
                <a:lnTo>
                  <a:pt x="262" y="543"/>
                </a:lnTo>
                <a:lnTo>
                  <a:pt x="266" y="535"/>
                </a:lnTo>
                <a:lnTo>
                  <a:pt x="267" y="526"/>
                </a:lnTo>
                <a:lnTo>
                  <a:pt x="264" y="517"/>
                </a:lnTo>
                <a:lnTo>
                  <a:pt x="259" y="511"/>
                </a:lnTo>
                <a:lnTo>
                  <a:pt x="251" y="507"/>
                </a:lnTo>
                <a:lnTo>
                  <a:pt x="242" y="505"/>
                </a:lnTo>
                <a:close/>
                <a:moveTo>
                  <a:pt x="242" y="471"/>
                </a:moveTo>
                <a:lnTo>
                  <a:pt x="261" y="473"/>
                </a:lnTo>
                <a:lnTo>
                  <a:pt x="277" y="481"/>
                </a:lnTo>
                <a:lnTo>
                  <a:pt x="290" y="493"/>
                </a:lnTo>
                <a:lnTo>
                  <a:pt x="299" y="509"/>
                </a:lnTo>
                <a:lnTo>
                  <a:pt x="302" y="526"/>
                </a:lnTo>
                <a:lnTo>
                  <a:pt x="299" y="545"/>
                </a:lnTo>
                <a:lnTo>
                  <a:pt x="291" y="561"/>
                </a:lnTo>
                <a:lnTo>
                  <a:pt x="279" y="574"/>
                </a:lnTo>
                <a:lnTo>
                  <a:pt x="264" y="583"/>
                </a:lnTo>
                <a:lnTo>
                  <a:pt x="245" y="586"/>
                </a:lnTo>
                <a:lnTo>
                  <a:pt x="228" y="584"/>
                </a:lnTo>
                <a:lnTo>
                  <a:pt x="211" y="575"/>
                </a:lnTo>
                <a:lnTo>
                  <a:pt x="199" y="563"/>
                </a:lnTo>
                <a:lnTo>
                  <a:pt x="190" y="548"/>
                </a:lnTo>
                <a:lnTo>
                  <a:pt x="187" y="531"/>
                </a:lnTo>
                <a:lnTo>
                  <a:pt x="189" y="512"/>
                </a:lnTo>
                <a:lnTo>
                  <a:pt x="196" y="496"/>
                </a:lnTo>
                <a:lnTo>
                  <a:pt x="209" y="483"/>
                </a:lnTo>
                <a:lnTo>
                  <a:pt x="225" y="474"/>
                </a:lnTo>
                <a:lnTo>
                  <a:pt x="242" y="471"/>
                </a:lnTo>
                <a:close/>
                <a:moveTo>
                  <a:pt x="224" y="261"/>
                </a:moveTo>
                <a:lnTo>
                  <a:pt x="182" y="284"/>
                </a:lnTo>
                <a:lnTo>
                  <a:pt x="205" y="325"/>
                </a:lnTo>
                <a:lnTo>
                  <a:pt x="211" y="308"/>
                </a:lnTo>
                <a:lnTo>
                  <a:pt x="250" y="319"/>
                </a:lnTo>
                <a:lnTo>
                  <a:pt x="267" y="294"/>
                </a:lnTo>
                <a:lnTo>
                  <a:pt x="220" y="281"/>
                </a:lnTo>
                <a:lnTo>
                  <a:pt x="218" y="280"/>
                </a:lnTo>
                <a:lnTo>
                  <a:pt x="224" y="261"/>
                </a:lnTo>
                <a:close/>
                <a:moveTo>
                  <a:pt x="147" y="259"/>
                </a:moveTo>
                <a:lnTo>
                  <a:pt x="121" y="282"/>
                </a:lnTo>
                <a:lnTo>
                  <a:pt x="155" y="292"/>
                </a:lnTo>
                <a:lnTo>
                  <a:pt x="164" y="263"/>
                </a:lnTo>
                <a:lnTo>
                  <a:pt x="147" y="259"/>
                </a:lnTo>
                <a:close/>
                <a:moveTo>
                  <a:pt x="260" y="259"/>
                </a:moveTo>
                <a:lnTo>
                  <a:pt x="231" y="265"/>
                </a:lnTo>
                <a:lnTo>
                  <a:pt x="236" y="282"/>
                </a:lnTo>
                <a:lnTo>
                  <a:pt x="268" y="293"/>
                </a:lnTo>
                <a:lnTo>
                  <a:pt x="260" y="259"/>
                </a:lnTo>
                <a:close/>
                <a:moveTo>
                  <a:pt x="124" y="211"/>
                </a:moveTo>
                <a:lnTo>
                  <a:pt x="137" y="224"/>
                </a:lnTo>
                <a:lnTo>
                  <a:pt x="108" y="252"/>
                </a:lnTo>
                <a:lnTo>
                  <a:pt x="120" y="281"/>
                </a:lnTo>
                <a:lnTo>
                  <a:pt x="156" y="247"/>
                </a:lnTo>
                <a:lnTo>
                  <a:pt x="158" y="245"/>
                </a:lnTo>
                <a:lnTo>
                  <a:pt x="171" y="259"/>
                </a:lnTo>
                <a:lnTo>
                  <a:pt x="171" y="212"/>
                </a:lnTo>
                <a:lnTo>
                  <a:pt x="124" y="211"/>
                </a:lnTo>
                <a:close/>
                <a:moveTo>
                  <a:pt x="206" y="161"/>
                </a:moveTo>
                <a:lnTo>
                  <a:pt x="217" y="209"/>
                </a:lnTo>
                <a:lnTo>
                  <a:pt x="218" y="211"/>
                </a:lnTo>
                <a:lnTo>
                  <a:pt x="200" y="215"/>
                </a:lnTo>
                <a:lnTo>
                  <a:pt x="240" y="240"/>
                </a:lnTo>
                <a:lnTo>
                  <a:pt x="264" y="200"/>
                </a:lnTo>
                <a:lnTo>
                  <a:pt x="247" y="204"/>
                </a:lnTo>
                <a:lnTo>
                  <a:pt x="237" y="165"/>
                </a:lnTo>
                <a:lnTo>
                  <a:pt x="206" y="161"/>
                </a:lnTo>
                <a:close/>
                <a:moveTo>
                  <a:pt x="205" y="161"/>
                </a:moveTo>
                <a:lnTo>
                  <a:pt x="179" y="185"/>
                </a:lnTo>
                <a:lnTo>
                  <a:pt x="199" y="207"/>
                </a:lnTo>
                <a:lnTo>
                  <a:pt x="211" y="196"/>
                </a:lnTo>
                <a:lnTo>
                  <a:pt x="205" y="161"/>
                </a:lnTo>
                <a:close/>
                <a:moveTo>
                  <a:pt x="203" y="0"/>
                </a:moveTo>
                <a:lnTo>
                  <a:pt x="212" y="0"/>
                </a:lnTo>
                <a:lnTo>
                  <a:pt x="321" y="19"/>
                </a:lnTo>
                <a:lnTo>
                  <a:pt x="328" y="23"/>
                </a:lnTo>
                <a:lnTo>
                  <a:pt x="332" y="30"/>
                </a:lnTo>
                <a:lnTo>
                  <a:pt x="332" y="39"/>
                </a:lnTo>
                <a:lnTo>
                  <a:pt x="331" y="42"/>
                </a:lnTo>
                <a:lnTo>
                  <a:pt x="383" y="58"/>
                </a:lnTo>
                <a:lnTo>
                  <a:pt x="385" y="59"/>
                </a:lnTo>
                <a:lnTo>
                  <a:pt x="387" y="61"/>
                </a:lnTo>
                <a:lnTo>
                  <a:pt x="389" y="64"/>
                </a:lnTo>
                <a:lnTo>
                  <a:pt x="389" y="67"/>
                </a:lnTo>
                <a:lnTo>
                  <a:pt x="389" y="69"/>
                </a:lnTo>
                <a:lnTo>
                  <a:pt x="387" y="75"/>
                </a:lnTo>
                <a:lnTo>
                  <a:pt x="396" y="78"/>
                </a:lnTo>
                <a:lnTo>
                  <a:pt x="398" y="79"/>
                </a:lnTo>
                <a:lnTo>
                  <a:pt x="400" y="81"/>
                </a:lnTo>
                <a:lnTo>
                  <a:pt x="401" y="83"/>
                </a:lnTo>
                <a:lnTo>
                  <a:pt x="403" y="87"/>
                </a:lnTo>
                <a:lnTo>
                  <a:pt x="401" y="89"/>
                </a:lnTo>
                <a:lnTo>
                  <a:pt x="389" y="129"/>
                </a:lnTo>
                <a:lnTo>
                  <a:pt x="388" y="131"/>
                </a:lnTo>
                <a:lnTo>
                  <a:pt x="386" y="133"/>
                </a:lnTo>
                <a:lnTo>
                  <a:pt x="384" y="135"/>
                </a:lnTo>
                <a:lnTo>
                  <a:pt x="381" y="136"/>
                </a:lnTo>
                <a:lnTo>
                  <a:pt x="379" y="135"/>
                </a:lnTo>
                <a:lnTo>
                  <a:pt x="370" y="132"/>
                </a:lnTo>
                <a:lnTo>
                  <a:pt x="272" y="463"/>
                </a:lnTo>
                <a:lnTo>
                  <a:pt x="264" y="461"/>
                </a:lnTo>
                <a:lnTo>
                  <a:pt x="245" y="457"/>
                </a:lnTo>
                <a:lnTo>
                  <a:pt x="227" y="460"/>
                </a:lnTo>
                <a:lnTo>
                  <a:pt x="211" y="466"/>
                </a:lnTo>
                <a:lnTo>
                  <a:pt x="196" y="477"/>
                </a:lnTo>
                <a:lnTo>
                  <a:pt x="184" y="491"/>
                </a:lnTo>
                <a:lnTo>
                  <a:pt x="177" y="508"/>
                </a:lnTo>
                <a:lnTo>
                  <a:pt x="175" y="514"/>
                </a:lnTo>
                <a:lnTo>
                  <a:pt x="175" y="521"/>
                </a:lnTo>
                <a:lnTo>
                  <a:pt x="31" y="477"/>
                </a:lnTo>
                <a:lnTo>
                  <a:pt x="19" y="472"/>
                </a:lnTo>
                <a:lnTo>
                  <a:pt x="9" y="462"/>
                </a:lnTo>
                <a:lnTo>
                  <a:pt x="2" y="451"/>
                </a:lnTo>
                <a:lnTo>
                  <a:pt x="0" y="438"/>
                </a:lnTo>
                <a:lnTo>
                  <a:pt x="2" y="424"/>
                </a:lnTo>
                <a:lnTo>
                  <a:pt x="117" y="37"/>
                </a:lnTo>
                <a:lnTo>
                  <a:pt x="368" y="113"/>
                </a:lnTo>
                <a:lnTo>
                  <a:pt x="371" y="103"/>
                </a:lnTo>
                <a:lnTo>
                  <a:pt x="113" y="25"/>
                </a:lnTo>
                <a:lnTo>
                  <a:pt x="118" y="10"/>
                </a:lnTo>
                <a:lnTo>
                  <a:pt x="119" y="8"/>
                </a:lnTo>
                <a:lnTo>
                  <a:pt x="121" y="6"/>
                </a:lnTo>
                <a:lnTo>
                  <a:pt x="124" y="5"/>
                </a:lnTo>
                <a:lnTo>
                  <a:pt x="127" y="4"/>
                </a:lnTo>
                <a:lnTo>
                  <a:pt x="130" y="4"/>
                </a:lnTo>
                <a:lnTo>
                  <a:pt x="191" y="15"/>
                </a:lnTo>
                <a:lnTo>
                  <a:pt x="192" y="11"/>
                </a:lnTo>
                <a:lnTo>
                  <a:pt x="196" y="4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Chevron 420"/>
          <p:cNvSpPr/>
          <p:nvPr/>
        </p:nvSpPr>
        <p:spPr>
          <a:xfrm>
            <a:off x="5289308" y="3841437"/>
            <a:ext cx="577235" cy="81309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Afbeelding 1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43" y="1378620"/>
            <a:ext cx="3283755" cy="23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De oplossing: product-als-een-dienst</a:t>
            </a:r>
            <a:br>
              <a:rPr lang="nl-BE" i="1" dirty="0">
                <a:latin typeface="Calibre" panose="020B0503030202060203" pitchFamily="34" charset="0"/>
              </a:rPr>
            </a:br>
            <a:endParaRPr lang="nl-BE" i="1" dirty="0">
              <a:latin typeface="Calibre" panose="020B05030302020602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160" y="3854236"/>
            <a:ext cx="1234453" cy="1191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160" y="2586182"/>
            <a:ext cx="1234453" cy="1191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5822" y="2777977"/>
            <a:ext cx="645102" cy="775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4486" y="3930957"/>
            <a:ext cx="645102" cy="775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73154" y="2798121"/>
            <a:ext cx="817844" cy="1658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3154" y="4740689"/>
            <a:ext cx="825486" cy="1429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2386" y="2951670"/>
            <a:ext cx="368794" cy="3254492"/>
          </a:xfrm>
          <a:custGeom>
            <a:avLst/>
            <a:gdLst/>
            <a:ahLst/>
            <a:cxnLst/>
            <a:rect l="l" t="t" r="r" b="b"/>
            <a:pathLst>
              <a:path w="367664" h="3621404">
                <a:moveTo>
                  <a:pt x="153924" y="0"/>
                </a:moveTo>
                <a:lnTo>
                  <a:pt x="0" y="0"/>
                </a:lnTo>
                <a:lnTo>
                  <a:pt x="213360" y="1810512"/>
                </a:lnTo>
                <a:lnTo>
                  <a:pt x="0" y="3621024"/>
                </a:lnTo>
                <a:lnTo>
                  <a:pt x="153924" y="3621024"/>
                </a:lnTo>
                <a:lnTo>
                  <a:pt x="367283" y="1810512"/>
                </a:lnTo>
                <a:lnTo>
                  <a:pt x="153924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03149" y="5284207"/>
            <a:ext cx="687906" cy="773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8410" y="2951671"/>
            <a:ext cx="368794" cy="3252781"/>
          </a:xfrm>
          <a:custGeom>
            <a:avLst/>
            <a:gdLst/>
            <a:ahLst/>
            <a:cxnLst/>
            <a:rect l="l" t="t" r="r" b="b"/>
            <a:pathLst>
              <a:path w="367665" h="3619500">
                <a:moveTo>
                  <a:pt x="367156" y="0"/>
                </a:moveTo>
                <a:lnTo>
                  <a:pt x="213360" y="0"/>
                </a:lnTo>
                <a:lnTo>
                  <a:pt x="0" y="1809749"/>
                </a:lnTo>
                <a:lnTo>
                  <a:pt x="213360" y="3619500"/>
                </a:lnTo>
                <a:lnTo>
                  <a:pt x="367156" y="3619500"/>
                </a:lnTo>
                <a:lnTo>
                  <a:pt x="153924" y="1809749"/>
                </a:lnTo>
                <a:lnTo>
                  <a:pt x="367156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/>
          </p:cNvSpPr>
          <p:nvPr/>
        </p:nvSpPr>
        <p:spPr>
          <a:xfrm>
            <a:off x="4264683" y="2930996"/>
            <a:ext cx="667524" cy="13394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1800" kern="1200" dirty="0">
                <a:solidFill>
                  <a:srgbClr val="8A1F38"/>
                </a:solidFill>
                <a:latin typeface="Calibri Light" pitchFamily="34" charset="0"/>
                <a:ea typeface="+mn-ea"/>
                <a:cs typeface="+mn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8600" spc="15" dirty="0">
                <a:solidFill>
                  <a:srgbClr val="08427D"/>
                </a:solidFill>
              </a:rPr>
              <a:t>+</a:t>
            </a:r>
            <a:endParaRPr lang="en-US" sz="8600" dirty="0"/>
          </a:p>
        </p:txBody>
      </p:sp>
      <p:sp>
        <p:nvSpPr>
          <p:cNvPr id="17" name="object 17"/>
          <p:cNvSpPr txBox="1"/>
          <p:nvPr/>
        </p:nvSpPr>
        <p:spPr>
          <a:xfrm>
            <a:off x="2107145" y="4472188"/>
            <a:ext cx="4809520" cy="4789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40005" rIns="0" bIns="0" rtlCol="0">
            <a:spAutoFit/>
          </a:bodyPr>
          <a:lstStyle/>
          <a:p>
            <a:pPr marL="159385" algn="ctr">
              <a:lnSpc>
                <a:spcPct val="100000"/>
              </a:lnSpc>
              <a:spcBef>
                <a:spcPts val="315"/>
              </a:spcBef>
            </a:pPr>
            <a:r>
              <a:rPr lang="nl-BE" sz="2850" b="1" spc="10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  </a:t>
            </a:r>
            <a:r>
              <a:rPr sz="2850" b="1" i="1" spc="10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“10 </a:t>
            </a:r>
            <a:r>
              <a:rPr lang="nl-BE" sz="2850" b="1" i="1" spc="10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ja</a:t>
            </a:r>
            <a:r>
              <a:rPr sz="2850" b="1" i="1" spc="10" dirty="0" err="1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ar</a:t>
            </a:r>
            <a:r>
              <a:rPr lang="nl-BE" sz="2850" b="1" i="1" spc="10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 zonder zorgen</a:t>
            </a:r>
            <a:r>
              <a:rPr sz="2850" b="1" i="1" spc="15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”</a:t>
            </a:r>
            <a:endParaRPr sz="2850" i="1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36563" y="1750402"/>
            <a:ext cx="3625568" cy="1312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430884" y="5178470"/>
            <a:ext cx="1234453" cy="1191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35" y="3393439"/>
            <a:ext cx="1785695" cy="66419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96" y="3491989"/>
            <a:ext cx="1927371" cy="5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De voordelen voor de huurder </a:t>
            </a:r>
            <a:br>
              <a:rPr lang="nl-BE" i="1" dirty="0">
                <a:latin typeface="Calibre" panose="020B0503030202060203" pitchFamily="34" charset="0"/>
              </a:rPr>
            </a:br>
            <a:endParaRPr lang="nl-BE" dirty="0">
              <a:latin typeface="Calibre" panose="020B050303020206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71" y="2140229"/>
            <a:ext cx="4528620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lang="nl-BE" dirty="0">
                <a:latin typeface="Calibre" panose="020B0503030202060203" pitchFamily="34" charset="0"/>
                <a:cs typeface="Arial"/>
              </a:rPr>
              <a:t>Geen investering maar maandelijkse huurprijs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280687" y="2173144"/>
            <a:ext cx="1628376" cy="120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"/>
          <p:cNvSpPr/>
          <p:nvPr/>
        </p:nvSpPr>
        <p:spPr>
          <a:xfrm>
            <a:off x="2852941" y="2182864"/>
            <a:ext cx="1445966" cy="1404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/>
          <p:cNvSpPr/>
          <p:nvPr/>
        </p:nvSpPr>
        <p:spPr>
          <a:xfrm>
            <a:off x="4836504" y="2169590"/>
            <a:ext cx="1923960" cy="130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6"/>
          <p:cNvSpPr/>
          <p:nvPr/>
        </p:nvSpPr>
        <p:spPr>
          <a:xfrm>
            <a:off x="7278898" y="2161600"/>
            <a:ext cx="1148404" cy="1320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9"/>
          <p:cNvSpPr/>
          <p:nvPr/>
        </p:nvSpPr>
        <p:spPr>
          <a:xfrm>
            <a:off x="2257314" y="2698367"/>
            <a:ext cx="346179" cy="263680"/>
          </a:xfrm>
          <a:custGeom>
            <a:avLst/>
            <a:gdLst/>
            <a:ahLst/>
            <a:cxnLst/>
            <a:rect l="l" t="t" r="r" b="b"/>
            <a:pathLst>
              <a:path w="396239" h="297180">
                <a:moveTo>
                  <a:pt x="247650" y="0"/>
                </a:moveTo>
                <a:lnTo>
                  <a:pt x="247650" y="74295"/>
                </a:lnTo>
                <a:lnTo>
                  <a:pt x="0" y="74295"/>
                </a:lnTo>
                <a:lnTo>
                  <a:pt x="0" y="222885"/>
                </a:lnTo>
                <a:lnTo>
                  <a:pt x="247650" y="222885"/>
                </a:lnTo>
                <a:lnTo>
                  <a:pt x="247650" y="297180"/>
                </a:lnTo>
                <a:lnTo>
                  <a:pt x="396240" y="148590"/>
                </a:lnTo>
                <a:lnTo>
                  <a:pt x="247650" y="0"/>
                </a:lnTo>
                <a:close/>
              </a:path>
            </a:pathLst>
          </a:custGeom>
          <a:solidFill>
            <a:srgbClr val="3E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2892822" y="4433417"/>
            <a:ext cx="1119758" cy="1137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4816793" y="4479567"/>
            <a:ext cx="1959910" cy="1338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7461570" y="4375345"/>
            <a:ext cx="1270213" cy="1290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7589585" y="4776334"/>
            <a:ext cx="563207" cy="5949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355" y="4185123"/>
            <a:ext cx="1270213" cy="1290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 txBox="1"/>
          <p:nvPr/>
        </p:nvSpPr>
        <p:spPr>
          <a:xfrm>
            <a:off x="66271" y="4413653"/>
            <a:ext cx="4528620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lang="nl-BE" dirty="0" smtClean="0">
                <a:latin typeface="Calibre" panose="020B0503030202060203" pitchFamily="34" charset="0"/>
                <a:cs typeface="Arial"/>
              </a:rPr>
              <a:t>Levering en installatie inbegrepen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4615380" y="2140229"/>
            <a:ext cx="4528620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lang="nl-BE" dirty="0" smtClean="0">
                <a:latin typeface="Calibre" panose="020B0503030202060203" pitchFamily="34" charset="0"/>
                <a:cs typeface="Arial"/>
              </a:rPr>
              <a:t>Onmiddellijk besparen op elektriciteit en water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4615380" y="4402297"/>
            <a:ext cx="4528620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lang="nl-BE" dirty="0" smtClean="0">
                <a:latin typeface="Calibre" panose="020B0503030202060203" pitchFamily="34" charset="0"/>
                <a:cs typeface="Arial"/>
              </a:rPr>
              <a:t>Service en pick-up bij end-of-life inbegrepen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1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0"/>
          <p:cNvSpPr txBox="1"/>
          <p:nvPr/>
        </p:nvSpPr>
        <p:spPr>
          <a:xfrm>
            <a:off x="4959156" y="3813779"/>
            <a:ext cx="4073878" cy="1908215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08610">
              <a:lnSpc>
                <a:spcPct val="100000"/>
              </a:lnSpc>
              <a:spcBef>
                <a:spcPts val="5"/>
              </a:spcBef>
            </a:pPr>
            <a:r>
              <a:rPr spc="10" dirty="0">
                <a:latin typeface="Calibre" panose="020B0503030202060203" pitchFamily="34" charset="0"/>
                <a:cs typeface="Arial"/>
              </a:rPr>
              <a:t>Design </a:t>
            </a:r>
            <a:r>
              <a:rPr lang="nl-BE" dirty="0">
                <a:latin typeface="Calibre" panose="020B0503030202060203" pitchFamily="34" charset="0"/>
                <a:cs typeface="Arial"/>
              </a:rPr>
              <a:t>voor</a:t>
            </a:r>
            <a:r>
              <a:rPr dirty="0">
                <a:latin typeface="Calibre" panose="020B0503030202060203" pitchFamily="34" charset="0"/>
                <a:cs typeface="Arial"/>
              </a:rPr>
              <a:t> </a:t>
            </a:r>
            <a:r>
              <a:rPr spc="5" dirty="0">
                <a:latin typeface="Calibre" panose="020B0503030202060203" pitchFamily="34" charset="0"/>
                <a:cs typeface="Arial"/>
              </a:rPr>
              <a:t>refurbishment </a:t>
            </a:r>
            <a:r>
              <a:rPr lang="nl-BE" spc="10" dirty="0">
                <a:latin typeface="Calibre" panose="020B0503030202060203" pitchFamily="34" charset="0"/>
                <a:cs typeface="Arial"/>
              </a:rPr>
              <a:t>en </a:t>
            </a:r>
            <a:r>
              <a:rPr spc="5" dirty="0" err="1">
                <a:latin typeface="Calibre" panose="020B0503030202060203" pitchFamily="34" charset="0"/>
                <a:cs typeface="Arial"/>
              </a:rPr>
              <a:t>recycl</a:t>
            </a:r>
            <a:r>
              <a:rPr lang="nl-BE" spc="5" dirty="0">
                <a:latin typeface="Calibre" panose="020B0503030202060203" pitchFamily="34" charset="0"/>
                <a:cs typeface="Arial"/>
              </a:rPr>
              <a:t>a</a:t>
            </a:r>
            <a:r>
              <a:rPr spc="5" dirty="0">
                <a:latin typeface="Calibre" panose="020B0503030202060203" pitchFamily="34" charset="0"/>
                <a:cs typeface="Arial"/>
              </a:rPr>
              <a:t>g</a:t>
            </a:r>
            <a:r>
              <a:rPr lang="nl-BE" spc="5" dirty="0">
                <a:latin typeface="Calibre" panose="020B0503030202060203" pitchFamily="34" charset="0"/>
                <a:cs typeface="Arial"/>
              </a:rPr>
              <a:t>e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10838" y="1671784"/>
            <a:ext cx="4616336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endParaRPr lang="nl-BE"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dirty="0" smtClean="0">
                <a:latin typeface="Calibre" panose="020B0503030202060203" pitchFamily="34" charset="0"/>
                <a:cs typeface="Arial"/>
              </a:rPr>
              <a:t>Design </a:t>
            </a:r>
            <a:r>
              <a:rPr lang="nl-BE" dirty="0">
                <a:latin typeface="Calibre" panose="020B0503030202060203" pitchFamily="34" charset="0"/>
                <a:cs typeface="Arial"/>
              </a:rPr>
              <a:t>voor herstel en la</a:t>
            </a:r>
            <a:r>
              <a:rPr dirty="0" err="1">
                <a:latin typeface="Calibre" panose="020B0503030202060203" pitchFamily="34" charset="0"/>
                <a:cs typeface="Arial"/>
              </a:rPr>
              <a:t>nger</a:t>
            </a:r>
            <a:r>
              <a:rPr lang="nl-BE" dirty="0">
                <a:latin typeface="Calibre" panose="020B0503030202060203" pitchFamily="34" charset="0"/>
                <a:cs typeface="Arial"/>
              </a:rPr>
              <a:t>e</a:t>
            </a:r>
            <a:r>
              <a:rPr spc="-35" dirty="0">
                <a:latin typeface="Calibre" panose="020B0503030202060203" pitchFamily="34" charset="0"/>
                <a:cs typeface="Arial"/>
              </a:rPr>
              <a:t> </a:t>
            </a:r>
            <a:r>
              <a:rPr lang="nl-BE" spc="-35" dirty="0">
                <a:latin typeface="Calibre" panose="020B0503030202060203" pitchFamily="34" charset="0"/>
                <a:cs typeface="Arial"/>
              </a:rPr>
              <a:t>levensduur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4959156" y="1686283"/>
            <a:ext cx="4073878" cy="1877437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068070" algn="ctr">
              <a:lnSpc>
                <a:spcPct val="100000"/>
              </a:lnSpc>
            </a:pPr>
            <a:endParaRPr lang="nl-BE" sz="2100" dirty="0">
              <a:latin typeface="Times New Roman"/>
              <a:cs typeface="Times New Roman"/>
            </a:endParaRPr>
          </a:p>
          <a:p>
            <a:pPr marL="1068070" algn="ctr">
              <a:lnSpc>
                <a:spcPct val="100000"/>
              </a:lnSpc>
            </a:pPr>
            <a:endParaRPr lang="nl-BE" sz="1900" spc="10" dirty="0" smtClean="0">
              <a:latin typeface="Calibre" panose="020B0503030202060203" pitchFamily="34" charset="0"/>
              <a:cs typeface="Arial"/>
            </a:endParaRPr>
          </a:p>
          <a:p>
            <a:pPr indent="87313" algn="ctr">
              <a:lnSpc>
                <a:spcPct val="100000"/>
              </a:lnSpc>
            </a:pPr>
            <a:r>
              <a:rPr lang="nl-BE" sz="1900" spc="10" dirty="0" smtClean="0">
                <a:latin typeface="Calibre" panose="020B0503030202060203" pitchFamily="34" charset="0"/>
                <a:cs typeface="Arial"/>
              </a:rPr>
              <a:t>Geen transfer van eigenaarschap</a:t>
            </a:r>
            <a:endParaRPr sz="19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Voordelen voor klimaat </a:t>
            </a:r>
            <a:r>
              <a:rPr lang="nl-BE" i="1" dirty="0" smtClean="0">
                <a:latin typeface="Calibre" panose="020B0503030202060203" pitchFamily="34" charset="0"/>
              </a:rPr>
              <a:t>&amp; </a:t>
            </a:r>
            <a:r>
              <a:rPr lang="nl-BE" i="1" dirty="0">
                <a:latin typeface="Calibre" panose="020B0503030202060203" pitchFamily="34" charset="0"/>
              </a:rPr>
              <a:t>bedrijf</a:t>
            </a:r>
            <a:br>
              <a:rPr lang="nl-BE" i="1" dirty="0">
                <a:latin typeface="Calibre" panose="020B0503030202060203" pitchFamily="34" charset="0"/>
              </a:rPr>
            </a:br>
            <a:endParaRPr lang="nl-BE" i="1" dirty="0">
              <a:latin typeface="Calibre" panose="020B0503030202060203" pitchFamily="34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187417" y="1860716"/>
            <a:ext cx="819669" cy="1441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1605626" y="2011905"/>
            <a:ext cx="1129171" cy="1091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3364705" y="2004856"/>
            <a:ext cx="955437" cy="1131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211816" y="4059400"/>
            <a:ext cx="1436613" cy="1041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8011273" y="4199875"/>
            <a:ext cx="895404" cy="637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6947441" y="4182356"/>
            <a:ext cx="765059" cy="765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335807" y="4063059"/>
            <a:ext cx="1265826" cy="1209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102237" y="3755218"/>
            <a:ext cx="4616336" cy="1908215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5"/>
              </a:spcBef>
            </a:pPr>
            <a:r>
              <a:rPr spc="10" dirty="0" err="1">
                <a:latin typeface="Calibre" panose="020B0503030202060203" pitchFamily="34" charset="0"/>
                <a:cs typeface="Arial"/>
              </a:rPr>
              <a:t>Reducti</a:t>
            </a:r>
            <a:r>
              <a:rPr lang="nl-BE" spc="10" dirty="0">
                <a:latin typeface="Calibre" panose="020B0503030202060203" pitchFamily="34" charset="0"/>
                <a:cs typeface="Arial"/>
              </a:rPr>
              <a:t>e van materialen en f</a:t>
            </a:r>
            <a:r>
              <a:rPr spc="5" dirty="0" err="1">
                <a:latin typeface="Calibre" panose="020B0503030202060203" pitchFamily="34" charset="0"/>
                <a:cs typeface="Arial"/>
              </a:rPr>
              <a:t>ootprint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3120922" y="4135649"/>
            <a:ext cx="1104407" cy="10575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5266354" y="2133238"/>
            <a:ext cx="1124568" cy="3167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6721708" y="1939064"/>
            <a:ext cx="389614" cy="54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7163498" y="2557820"/>
            <a:ext cx="332943" cy="54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8479020" y="1989934"/>
            <a:ext cx="478871" cy="10479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8010884" y="2372671"/>
            <a:ext cx="412282" cy="771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7520527" y="1957487"/>
            <a:ext cx="383946" cy="540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35" y="5788076"/>
            <a:ext cx="6816749" cy="10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6000"/>
              </a:lnSpc>
              <a:spcBef>
                <a:spcPct val="0"/>
              </a:spcBef>
            </a:pPr>
            <a:r>
              <a:rPr lang="nl-BE" sz="4400" b="1" i="1" dirty="0">
                <a:solidFill>
                  <a:schemeClr val="accent4"/>
                </a:solidFill>
                <a:latin typeface="Calibre" panose="020B0503030202060203" pitchFamily="34" charset="0"/>
              </a:rPr>
              <a:t>Resultaten tot nu toe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Pilootproject in de Westhoek </a:t>
            </a:r>
            <a:r>
              <a:rPr lang="nl-BE" i="1" dirty="0">
                <a:latin typeface="Calibre" panose="020B0503030202060203" pitchFamily="34" charset="0"/>
              </a:rPr>
              <a:t>(en Beerse)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Start augustus 2018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73 families huren 119 toestellen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Ondersteund door Vlaanderen Circulair in 2018/2019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Klimaattrofee - Radicale Vernieuwers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Brons ‘</a:t>
            </a:r>
            <a:r>
              <a:rPr lang="nl-BE" dirty="0" err="1">
                <a:latin typeface="Calibre" panose="020B0503030202060203" pitchFamily="34" charset="0"/>
              </a:rPr>
              <a:t>Belgian</a:t>
            </a:r>
            <a:r>
              <a:rPr lang="nl-BE" dirty="0">
                <a:latin typeface="Calibre" panose="020B0503030202060203" pitchFamily="34" charset="0"/>
              </a:rPr>
              <a:t> Business </a:t>
            </a:r>
            <a:r>
              <a:rPr lang="nl-BE" dirty="0" err="1">
                <a:latin typeface="Calibre" panose="020B0503030202060203" pitchFamily="34" charset="0"/>
              </a:rPr>
              <a:t>Awards</a:t>
            </a:r>
            <a:r>
              <a:rPr lang="nl-BE" dirty="0">
                <a:latin typeface="Calibre" panose="020B0503030202060203" pitchFamily="34" charset="0"/>
              </a:rPr>
              <a:t> </a:t>
            </a:r>
            <a:r>
              <a:rPr lang="nl-BE" dirty="0" err="1">
                <a:latin typeface="Calibre" panose="020B0503030202060203" pitchFamily="34" charset="0"/>
              </a:rPr>
              <a:t>for</a:t>
            </a:r>
            <a:r>
              <a:rPr lang="nl-BE" dirty="0">
                <a:latin typeface="Calibre" panose="020B0503030202060203" pitchFamily="34" charset="0"/>
              </a:rPr>
              <a:t> </a:t>
            </a:r>
            <a:r>
              <a:rPr lang="nl-BE" dirty="0" err="1">
                <a:latin typeface="Calibre" panose="020B0503030202060203" pitchFamily="34" charset="0"/>
              </a:rPr>
              <a:t>the</a:t>
            </a:r>
            <a:r>
              <a:rPr lang="nl-BE" dirty="0">
                <a:latin typeface="Calibre" panose="020B0503030202060203" pitchFamily="34" charset="0"/>
              </a:rPr>
              <a:t> Environment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Veel interesse uit binnen- en buitenland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Kleine uitbreiding: 10 </a:t>
            </a:r>
            <a:r>
              <a:rPr lang="nl-BE" dirty="0" err="1">
                <a:latin typeface="Calibre" panose="020B0503030202060203" pitchFamily="34" charset="0"/>
              </a:rPr>
              <a:t>gerefurbishte</a:t>
            </a:r>
            <a:r>
              <a:rPr lang="nl-BE" dirty="0">
                <a:latin typeface="Calibre" panose="020B0503030202060203" pitchFamily="34" charset="0"/>
              </a:rPr>
              <a:t> toestellen – 5 jaar huur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dirty="0">
              <a:latin typeface="Calibre" panose="020B0503030202060203" pitchFamily="34" charset="0"/>
            </a:endParaRPr>
          </a:p>
          <a:p>
            <a:pPr>
              <a:lnSpc>
                <a:spcPct val="86000"/>
              </a:lnSpc>
              <a:spcBef>
                <a:spcPct val="0"/>
              </a:spcBef>
            </a:pPr>
            <a:r>
              <a:rPr lang="nl-BE" sz="4400" b="1" i="1" dirty="0">
                <a:solidFill>
                  <a:schemeClr val="accent4"/>
                </a:solidFill>
                <a:latin typeface="Calibre" panose="020B0503030202060203" pitchFamily="34" charset="0"/>
              </a:rPr>
              <a:t>Volgende stappen</a:t>
            </a:r>
          </a:p>
          <a:p>
            <a:r>
              <a:rPr lang="nl-BE" sz="1050" dirty="0"/>
              <a:t>  </a:t>
            </a:r>
            <a:endParaRPr lang="nl-BE" sz="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2021: opschaling 550 toestellen in Vlaanderen via een sociaal franchise model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 smtClean="0">
                <a:latin typeface="Calibre" panose="020B0503030202060203" pitchFamily="34" charset="0"/>
              </a:rPr>
              <a:t>2023: </a:t>
            </a:r>
            <a:r>
              <a:rPr lang="nl-BE" dirty="0">
                <a:latin typeface="Calibre" panose="020B0503030202060203" pitchFamily="34" charset="0"/>
              </a:rPr>
              <a:t>1100 extra toestellen in Vlaanderen, eerste stappen in </a:t>
            </a:r>
            <a:r>
              <a:rPr lang="nl-BE" dirty="0" smtClean="0">
                <a:latin typeface="Calibre" panose="020B0503030202060203" pitchFamily="34" charset="0"/>
              </a:rPr>
              <a:t>Brussel, ev. Wallonië </a:t>
            </a:r>
            <a:endParaRPr lang="nl-BE" dirty="0">
              <a:latin typeface="Calibre" panose="020B050303020206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 smtClean="0">
                <a:latin typeface="Calibre" panose="020B0503030202060203" pitchFamily="34" charset="0"/>
              </a:rPr>
              <a:t>2024: </a:t>
            </a:r>
            <a:r>
              <a:rPr lang="nl-BE" dirty="0">
                <a:latin typeface="Calibre" panose="020B0503030202060203" pitchFamily="34" charset="0"/>
              </a:rPr>
              <a:t>1650 extra toestellen in België</a:t>
            </a:r>
          </a:p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00" y="577157"/>
            <a:ext cx="2298677" cy="14941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7" y="696807"/>
            <a:ext cx="2296700" cy="137449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50" y="2954306"/>
            <a:ext cx="935375" cy="12835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1" y="2970456"/>
            <a:ext cx="910301" cy="128607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46" y="3376819"/>
            <a:ext cx="736603" cy="93990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55" y="2698887"/>
            <a:ext cx="979409" cy="1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‘</a:t>
            </a:r>
            <a:r>
              <a:rPr lang="nl-BE" i="1" dirty="0">
                <a:latin typeface="Calibre" panose="020B0503030202060203" pitchFamily="34" charset="0"/>
              </a:rPr>
              <a:t>Sociale franchise’ model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28650" y="1961183"/>
            <a:ext cx="813261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sz="1350" dirty="0"/>
          </a:p>
        </p:txBody>
      </p:sp>
      <p:sp>
        <p:nvSpPr>
          <p:cNvPr id="11" name="object 4"/>
          <p:cNvSpPr/>
          <p:nvPr/>
        </p:nvSpPr>
        <p:spPr>
          <a:xfrm>
            <a:off x="7459924" y="2031651"/>
            <a:ext cx="1024013" cy="373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5"/>
          <p:cNvSpPr/>
          <p:nvPr/>
        </p:nvSpPr>
        <p:spPr>
          <a:xfrm>
            <a:off x="1388860" y="4340118"/>
            <a:ext cx="955512" cy="1201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7"/>
          <p:cNvSpPr/>
          <p:nvPr/>
        </p:nvSpPr>
        <p:spPr>
          <a:xfrm>
            <a:off x="5860525" y="1369388"/>
            <a:ext cx="746543" cy="604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8"/>
          <p:cNvSpPr/>
          <p:nvPr/>
        </p:nvSpPr>
        <p:spPr>
          <a:xfrm>
            <a:off x="2979683" y="2052770"/>
            <a:ext cx="4351283" cy="297218"/>
          </a:xfrm>
          <a:custGeom>
            <a:avLst/>
            <a:gdLst/>
            <a:ahLst/>
            <a:cxnLst/>
            <a:rect l="l" t="t" r="r" b="b"/>
            <a:pathLst>
              <a:path w="2395854" h="254635">
                <a:moveTo>
                  <a:pt x="127254" y="0"/>
                </a:moveTo>
                <a:lnTo>
                  <a:pt x="0" y="127253"/>
                </a:lnTo>
                <a:lnTo>
                  <a:pt x="127254" y="254507"/>
                </a:lnTo>
                <a:lnTo>
                  <a:pt x="127254" y="190880"/>
                </a:lnTo>
                <a:lnTo>
                  <a:pt x="2332101" y="190880"/>
                </a:lnTo>
                <a:lnTo>
                  <a:pt x="2395728" y="127253"/>
                </a:lnTo>
                <a:lnTo>
                  <a:pt x="2332101" y="63626"/>
                </a:lnTo>
                <a:lnTo>
                  <a:pt x="127254" y="63626"/>
                </a:lnTo>
                <a:lnTo>
                  <a:pt x="127254" y="0"/>
                </a:lnTo>
                <a:close/>
              </a:path>
              <a:path w="2395854" h="254635">
                <a:moveTo>
                  <a:pt x="2332101" y="190880"/>
                </a:moveTo>
                <a:lnTo>
                  <a:pt x="2268474" y="190880"/>
                </a:lnTo>
                <a:lnTo>
                  <a:pt x="2268474" y="254507"/>
                </a:lnTo>
                <a:lnTo>
                  <a:pt x="2332101" y="190880"/>
                </a:lnTo>
                <a:close/>
              </a:path>
              <a:path w="2395854" h="254635">
                <a:moveTo>
                  <a:pt x="2268474" y="0"/>
                </a:moveTo>
                <a:lnTo>
                  <a:pt x="2268474" y="63626"/>
                </a:lnTo>
                <a:lnTo>
                  <a:pt x="2332101" y="63626"/>
                </a:lnTo>
                <a:lnTo>
                  <a:pt x="2268474" y="0"/>
                </a:lnTo>
                <a:close/>
              </a:path>
            </a:pathLst>
          </a:custGeom>
          <a:solidFill>
            <a:srgbClr val="0530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0"/>
          <p:cNvSpPr/>
          <p:nvPr/>
        </p:nvSpPr>
        <p:spPr>
          <a:xfrm>
            <a:off x="2979682" y="2435248"/>
            <a:ext cx="4351283" cy="148385"/>
          </a:xfrm>
          <a:custGeom>
            <a:avLst/>
            <a:gdLst/>
            <a:ahLst/>
            <a:cxnLst/>
            <a:rect l="l" t="t" r="r" b="b"/>
            <a:pathLst>
              <a:path w="2395854" h="172719">
                <a:moveTo>
                  <a:pt x="2309622" y="0"/>
                </a:moveTo>
                <a:lnTo>
                  <a:pt x="2309622" y="43052"/>
                </a:lnTo>
                <a:lnTo>
                  <a:pt x="0" y="43052"/>
                </a:lnTo>
                <a:lnTo>
                  <a:pt x="0" y="129158"/>
                </a:lnTo>
                <a:lnTo>
                  <a:pt x="2309622" y="129158"/>
                </a:lnTo>
                <a:lnTo>
                  <a:pt x="2309622" y="172212"/>
                </a:lnTo>
                <a:lnTo>
                  <a:pt x="2395728" y="86105"/>
                </a:lnTo>
                <a:lnTo>
                  <a:pt x="2309622" y="0"/>
                </a:lnTo>
                <a:close/>
              </a:path>
            </a:pathLst>
          </a:custGeom>
          <a:solidFill>
            <a:srgbClr val="345A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1"/>
          <p:cNvSpPr txBox="1"/>
          <p:nvPr/>
        </p:nvSpPr>
        <p:spPr>
          <a:xfrm>
            <a:off x="5017065" y="2657912"/>
            <a:ext cx="551086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spc="15" dirty="0">
                <a:latin typeface="Arial"/>
                <a:cs typeface="Arial"/>
              </a:rPr>
              <a:t>€</a:t>
            </a:r>
            <a:r>
              <a:rPr sz="975" spc="4" dirty="0">
                <a:latin typeface="Arial"/>
                <a:cs typeface="Arial"/>
              </a:rPr>
              <a:t>/</a:t>
            </a:r>
            <a:r>
              <a:rPr sz="975" spc="15" dirty="0">
                <a:latin typeface="Arial"/>
                <a:cs typeface="Arial"/>
              </a:rPr>
              <a:t>y</a:t>
            </a:r>
            <a:r>
              <a:rPr sz="975" dirty="0">
                <a:latin typeface="Arial"/>
                <a:cs typeface="Arial"/>
              </a:rPr>
              <a:t>ear</a:t>
            </a:r>
          </a:p>
        </p:txBody>
      </p:sp>
      <p:sp>
        <p:nvSpPr>
          <p:cNvPr id="20" name="object 13"/>
          <p:cNvSpPr txBox="1"/>
          <p:nvPr/>
        </p:nvSpPr>
        <p:spPr>
          <a:xfrm>
            <a:off x="2462318" y="3939816"/>
            <a:ext cx="630534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spc="15" dirty="0">
                <a:latin typeface="Arial"/>
                <a:cs typeface="Arial"/>
              </a:rPr>
              <a:t>€</a:t>
            </a:r>
            <a:r>
              <a:rPr sz="975" spc="8" dirty="0">
                <a:latin typeface="Arial"/>
                <a:cs typeface="Arial"/>
              </a:rPr>
              <a:t>/m</a:t>
            </a:r>
            <a:r>
              <a:rPr sz="975" spc="11" dirty="0">
                <a:latin typeface="Arial"/>
                <a:cs typeface="Arial"/>
              </a:rPr>
              <a:t>on</a:t>
            </a:r>
            <a:r>
              <a:rPr sz="975" spc="-4" dirty="0">
                <a:latin typeface="Arial"/>
                <a:cs typeface="Arial"/>
              </a:rPr>
              <a:t>t</a:t>
            </a:r>
            <a:r>
              <a:rPr sz="975" spc="8" dirty="0">
                <a:latin typeface="Arial"/>
                <a:cs typeface="Arial"/>
              </a:rPr>
              <a:t>h</a:t>
            </a:r>
            <a:endParaRPr sz="975" dirty="0">
              <a:latin typeface="Arial"/>
              <a:cs typeface="Arial"/>
            </a:endParaRPr>
          </a:p>
        </p:txBody>
      </p:sp>
      <p:sp>
        <p:nvSpPr>
          <p:cNvPr id="21" name="object 14"/>
          <p:cNvSpPr/>
          <p:nvPr/>
        </p:nvSpPr>
        <p:spPr>
          <a:xfrm>
            <a:off x="2715769" y="4687748"/>
            <a:ext cx="4899140" cy="261004"/>
          </a:xfrm>
          <a:custGeom>
            <a:avLst/>
            <a:gdLst/>
            <a:ahLst/>
            <a:cxnLst/>
            <a:rect l="l" t="t" r="r" b="b"/>
            <a:pathLst>
              <a:path w="3528059" h="201295">
                <a:moveTo>
                  <a:pt x="100584" y="0"/>
                </a:moveTo>
                <a:lnTo>
                  <a:pt x="0" y="100583"/>
                </a:lnTo>
                <a:lnTo>
                  <a:pt x="100584" y="201167"/>
                </a:lnTo>
                <a:lnTo>
                  <a:pt x="100584" y="150875"/>
                </a:lnTo>
                <a:lnTo>
                  <a:pt x="3528060" y="150875"/>
                </a:lnTo>
                <a:lnTo>
                  <a:pt x="3528060" y="50291"/>
                </a:lnTo>
                <a:lnTo>
                  <a:pt x="100584" y="50291"/>
                </a:lnTo>
                <a:lnTo>
                  <a:pt x="100584" y="0"/>
                </a:lnTo>
                <a:close/>
              </a:path>
            </a:pathLst>
          </a:custGeom>
          <a:solidFill>
            <a:srgbClr val="7D004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15"/>
          <p:cNvSpPr/>
          <p:nvPr/>
        </p:nvSpPr>
        <p:spPr>
          <a:xfrm>
            <a:off x="7522990" y="2631816"/>
            <a:ext cx="91919" cy="2250721"/>
          </a:xfrm>
          <a:custGeom>
            <a:avLst/>
            <a:gdLst/>
            <a:ahLst/>
            <a:cxnLst/>
            <a:rect l="l" t="t" r="r" b="b"/>
            <a:pathLst>
              <a:path w="108584" h="1854835">
                <a:moveTo>
                  <a:pt x="0" y="1854707"/>
                </a:moveTo>
                <a:lnTo>
                  <a:pt x="108203" y="1854707"/>
                </a:lnTo>
                <a:lnTo>
                  <a:pt x="108203" y="0"/>
                </a:lnTo>
                <a:lnTo>
                  <a:pt x="0" y="0"/>
                </a:lnTo>
                <a:lnTo>
                  <a:pt x="0" y="1854707"/>
                </a:lnTo>
                <a:close/>
              </a:path>
            </a:pathLst>
          </a:custGeom>
          <a:solidFill>
            <a:srgbClr val="7D004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16"/>
          <p:cNvSpPr/>
          <p:nvPr/>
        </p:nvSpPr>
        <p:spPr>
          <a:xfrm>
            <a:off x="4523776" y="4173946"/>
            <a:ext cx="492297" cy="532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17"/>
          <p:cNvSpPr/>
          <p:nvPr/>
        </p:nvSpPr>
        <p:spPr>
          <a:xfrm>
            <a:off x="5402549" y="4193136"/>
            <a:ext cx="416699" cy="521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18"/>
          <p:cNvSpPr/>
          <p:nvPr/>
        </p:nvSpPr>
        <p:spPr>
          <a:xfrm>
            <a:off x="7717441" y="2549139"/>
            <a:ext cx="243894" cy="2451177"/>
          </a:xfrm>
          <a:custGeom>
            <a:avLst/>
            <a:gdLst/>
            <a:ahLst/>
            <a:cxnLst/>
            <a:rect l="l" t="t" r="r" b="b"/>
            <a:pathLst>
              <a:path w="222884" h="2257425">
                <a:moveTo>
                  <a:pt x="166878" y="111251"/>
                </a:moveTo>
                <a:lnTo>
                  <a:pt x="55625" y="111251"/>
                </a:lnTo>
                <a:lnTo>
                  <a:pt x="55625" y="2257043"/>
                </a:lnTo>
                <a:lnTo>
                  <a:pt x="166878" y="2257043"/>
                </a:lnTo>
                <a:lnTo>
                  <a:pt x="166878" y="111251"/>
                </a:lnTo>
                <a:close/>
              </a:path>
              <a:path w="222884" h="2257425">
                <a:moveTo>
                  <a:pt x="111252" y="0"/>
                </a:moveTo>
                <a:lnTo>
                  <a:pt x="0" y="111251"/>
                </a:lnTo>
                <a:lnTo>
                  <a:pt x="222504" y="111251"/>
                </a:lnTo>
                <a:lnTo>
                  <a:pt x="111252" y="0"/>
                </a:lnTo>
                <a:close/>
              </a:path>
            </a:pathLst>
          </a:custGeom>
          <a:solidFill>
            <a:srgbClr val="0A5A9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19"/>
          <p:cNvSpPr/>
          <p:nvPr/>
        </p:nvSpPr>
        <p:spPr>
          <a:xfrm>
            <a:off x="4457790" y="5122642"/>
            <a:ext cx="719621" cy="517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0"/>
          <p:cNvSpPr/>
          <p:nvPr/>
        </p:nvSpPr>
        <p:spPr>
          <a:xfrm>
            <a:off x="5430860" y="5047485"/>
            <a:ext cx="515234" cy="551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1"/>
          <p:cNvSpPr/>
          <p:nvPr/>
        </p:nvSpPr>
        <p:spPr>
          <a:xfrm>
            <a:off x="5497566" y="5255431"/>
            <a:ext cx="181190" cy="219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2"/>
          <p:cNvSpPr/>
          <p:nvPr/>
        </p:nvSpPr>
        <p:spPr>
          <a:xfrm>
            <a:off x="2715768" y="4921944"/>
            <a:ext cx="5187856" cy="203802"/>
          </a:xfrm>
          <a:custGeom>
            <a:avLst/>
            <a:gdLst/>
            <a:ahLst/>
            <a:cxnLst/>
            <a:rect l="l" t="t" r="r" b="b"/>
            <a:pathLst>
              <a:path w="3888104" h="207645">
                <a:moveTo>
                  <a:pt x="103632" y="0"/>
                </a:moveTo>
                <a:lnTo>
                  <a:pt x="0" y="103631"/>
                </a:lnTo>
                <a:lnTo>
                  <a:pt x="103632" y="207263"/>
                </a:lnTo>
                <a:lnTo>
                  <a:pt x="103632" y="155447"/>
                </a:lnTo>
                <a:lnTo>
                  <a:pt x="3887724" y="155447"/>
                </a:lnTo>
                <a:lnTo>
                  <a:pt x="3887724" y="51815"/>
                </a:lnTo>
                <a:lnTo>
                  <a:pt x="103632" y="51815"/>
                </a:lnTo>
                <a:lnTo>
                  <a:pt x="103632" y="0"/>
                </a:lnTo>
                <a:close/>
              </a:path>
            </a:pathLst>
          </a:custGeom>
          <a:solidFill>
            <a:srgbClr val="0A5A9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23"/>
          <p:cNvSpPr/>
          <p:nvPr/>
        </p:nvSpPr>
        <p:spPr>
          <a:xfrm>
            <a:off x="8219110" y="3531162"/>
            <a:ext cx="506559" cy="775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31" y="3064774"/>
            <a:ext cx="1074794" cy="854324"/>
          </a:xfrm>
          <a:prstGeom prst="rect">
            <a:avLst/>
          </a:prstGeom>
        </p:spPr>
      </p:pic>
      <p:sp>
        <p:nvSpPr>
          <p:cNvPr id="32" name="object 9"/>
          <p:cNvSpPr/>
          <p:nvPr/>
        </p:nvSpPr>
        <p:spPr>
          <a:xfrm>
            <a:off x="1422131" y="3709528"/>
            <a:ext cx="236493" cy="632425"/>
          </a:xfrm>
          <a:custGeom>
            <a:avLst/>
            <a:gdLst/>
            <a:ahLst/>
            <a:cxnLst/>
            <a:rect l="l" t="t" r="r" b="b"/>
            <a:pathLst>
              <a:path w="254635" h="1409700">
                <a:moveTo>
                  <a:pt x="254508" y="1282445"/>
                </a:moveTo>
                <a:lnTo>
                  <a:pt x="0" y="1282445"/>
                </a:lnTo>
                <a:lnTo>
                  <a:pt x="127254" y="1409699"/>
                </a:lnTo>
                <a:lnTo>
                  <a:pt x="254508" y="1282445"/>
                </a:lnTo>
                <a:close/>
              </a:path>
              <a:path w="254635" h="1409700">
                <a:moveTo>
                  <a:pt x="190881" y="127253"/>
                </a:moveTo>
                <a:lnTo>
                  <a:pt x="63627" y="127253"/>
                </a:lnTo>
                <a:lnTo>
                  <a:pt x="63627" y="1282445"/>
                </a:lnTo>
                <a:lnTo>
                  <a:pt x="190881" y="1282445"/>
                </a:lnTo>
                <a:lnTo>
                  <a:pt x="190881" y="127253"/>
                </a:lnTo>
                <a:close/>
              </a:path>
              <a:path w="254635" h="1409700">
                <a:moveTo>
                  <a:pt x="127254" y="0"/>
                </a:moveTo>
                <a:lnTo>
                  <a:pt x="0" y="127253"/>
                </a:lnTo>
                <a:lnTo>
                  <a:pt x="254508" y="127253"/>
                </a:lnTo>
                <a:lnTo>
                  <a:pt x="127254" y="0"/>
                </a:lnTo>
                <a:close/>
              </a:path>
            </a:pathLst>
          </a:custGeom>
          <a:solidFill>
            <a:srgbClr val="0530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12"/>
          <p:cNvSpPr/>
          <p:nvPr/>
        </p:nvSpPr>
        <p:spPr>
          <a:xfrm>
            <a:off x="2243869" y="3743491"/>
            <a:ext cx="171611" cy="521370"/>
          </a:xfrm>
          <a:custGeom>
            <a:avLst/>
            <a:gdLst/>
            <a:ahLst/>
            <a:cxnLst/>
            <a:rect l="l" t="t" r="r" b="b"/>
            <a:pathLst>
              <a:path w="169545" h="1409700">
                <a:moveTo>
                  <a:pt x="126873" y="84581"/>
                </a:moveTo>
                <a:lnTo>
                  <a:pt x="42290" y="84581"/>
                </a:lnTo>
                <a:lnTo>
                  <a:pt x="42290" y="1409699"/>
                </a:lnTo>
                <a:lnTo>
                  <a:pt x="126873" y="1409699"/>
                </a:lnTo>
                <a:lnTo>
                  <a:pt x="126873" y="84581"/>
                </a:lnTo>
                <a:close/>
              </a:path>
              <a:path w="169545" h="1409700">
                <a:moveTo>
                  <a:pt x="84581" y="0"/>
                </a:moveTo>
                <a:lnTo>
                  <a:pt x="0" y="84581"/>
                </a:lnTo>
                <a:lnTo>
                  <a:pt x="169163" y="84581"/>
                </a:lnTo>
                <a:lnTo>
                  <a:pt x="84581" y="0"/>
                </a:lnTo>
                <a:close/>
              </a:path>
            </a:pathLst>
          </a:custGeom>
          <a:solidFill>
            <a:srgbClr val="345A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9"/>
          <p:cNvSpPr/>
          <p:nvPr/>
        </p:nvSpPr>
        <p:spPr>
          <a:xfrm>
            <a:off x="1422131" y="2670274"/>
            <a:ext cx="236493" cy="632425"/>
          </a:xfrm>
          <a:custGeom>
            <a:avLst/>
            <a:gdLst/>
            <a:ahLst/>
            <a:cxnLst/>
            <a:rect l="l" t="t" r="r" b="b"/>
            <a:pathLst>
              <a:path w="254635" h="1409700">
                <a:moveTo>
                  <a:pt x="254508" y="1282445"/>
                </a:moveTo>
                <a:lnTo>
                  <a:pt x="0" y="1282445"/>
                </a:lnTo>
                <a:lnTo>
                  <a:pt x="127254" y="1409699"/>
                </a:lnTo>
                <a:lnTo>
                  <a:pt x="254508" y="1282445"/>
                </a:lnTo>
                <a:close/>
              </a:path>
              <a:path w="254635" h="1409700">
                <a:moveTo>
                  <a:pt x="190881" y="127253"/>
                </a:moveTo>
                <a:lnTo>
                  <a:pt x="63627" y="127253"/>
                </a:lnTo>
                <a:lnTo>
                  <a:pt x="63627" y="1282445"/>
                </a:lnTo>
                <a:lnTo>
                  <a:pt x="190881" y="1282445"/>
                </a:lnTo>
                <a:lnTo>
                  <a:pt x="190881" y="127253"/>
                </a:lnTo>
                <a:close/>
              </a:path>
              <a:path w="254635" h="1409700">
                <a:moveTo>
                  <a:pt x="127254" y="0"/>
                </a:moveTo>
                <a:lnTo>
                  <a:pt x="0" y="127253"/>
                </a:lnTo>
                <a:lnTo>
                  <a:pt x="254508" y="127253"/>
                </a:lnTo>
                <a:lnTo>
                  <a:pt x="127254" y="0"/>
                </a:lnTo>
                <a:close/>
              </a:path>
            </a:pathLst>
          </a:custGeom>
          <a:solidFill>
            <a:srgbClr val="0530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6"/>
          <p:cNvSpPr/>
          <p:nvPr/>
        </p:nvSpPr>
        <p:spPr>
          <a:xfrm>
            <a:off x="713413" y="2712022"/>
            <a:ext cx="671871" cy="54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12"/>
          <p:cNvSpPr/>
          <p:nvPr/>
        </p:nvSpPr>
        <p:spPr>
          <a:xfrm>
            <a:off x="2243869" y="2686669"/>
            <a:ext cx="168293" cy="574281"/>
          </a:xfrm>
          <a:custGeom>
            <a:avLst/>
            <a:gdLst/>
            <a:ahLst/>
            <a:cxnLst/>
            <a:rect l="l" t="t" r="r" b="b"/>
            <a:pathLst>
              <a:path w="169545" h="1409700">
                <a:moveTo>
                  <a:pt x="126873" y="84581"/>
                </a:moveTo>
                <a:lnTo>
                  <a:pt x="42290" y="84581"/>
                </a:lnTo>
                <a:lnTo>
                  <a:pt x="42290" y="1409699"/>
                </a:lnTo>
                <a:lnTo>
                  <a:pt x="126873" y="1409699"/>
                </a:lnTo>
                <a:lnTo>
                  <a:pt x="126873" y="84581"/>
                </a:lnTo>
                <a:close/>
              </a:path>
              <a:path w="169545" h="1409700">
                <a:moveTo>
                  <a:pt x="84581" y="0"/>
                </a:moveTo>
                <a:lnTo>
                  <a:pt x="0" y="84581"/>
                </a:lnTo>
                <a:lnTo>
                  <a:pt x="169163" y="84581"/>
                </a:lnTo>
                <a:lnTo>
                  <a:pt x="84581" y="0"/>
                </a:lnTo>
                <a:close/>
              </a:path>
            </a:pathLst>
          </a:custGeom>
          <a:solidFill>
            <a:srgbClr val="345A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6"/>
          <p:cNvSpPr/>
          <p:nvPr/>
        </p:nvSpPr>
        <p:spPr>
          <a:xfrm>
            <a:off x="692368" y="3793025"/>
            <a:ext cx="671871" cy="54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11"/>
          <p:cNvSpPr txBox="1"/>
          <p:nvPr/>
        </p:nvSpPr>
        <p:spPr>
          <a:xfrm>
            <a:off x="2462318" y="2888250"/>
            <a:ext cx="551086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spc="15" dirty="0">
                <a:latin typeface="Arial"/>
                <a:cs typeface="Arial"/>
              </a:rPr>
              <a:t>€</a:t>
            </a:r>
            <a:r>
              <a:rPr sz="975" spc="4" dirty="0">
                <a:latin typeface="Arial"/>
                <a:cs typeface="Arial"/>
              </a:rPr>
              <a:t>/</a:t>
            </a:r>
            <a:r>
              <a:rPr sz="975" spc="15" dirty="0">
                <a:latin typeface="Arial"/>
                <a:cs typeface="Arial"/>
              </a:rPr>
              <a:t>y</a:t>
            </a:r>
            <a:r>
              <a:rPr sz="975" dirty="0">
                <a:latin typeface="Arial"/>
                <a:cs typeface="Arial"/>
              </a:rPr>
              <a:t>ear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6" y="2072432"/>
            <a:ext cx="1634637" cy="47973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38134" y="3371001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lokale partner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5821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400" dirty="0">
                <a:latin typeface="Calibre" panose="020B0503030202060203" pitchFamily="34" charset="0"/>
              </a:rPr>
              <a:t>Voor welke doelgroep?</a:t>
            </a:r>
          </a:p>
          <a:p>
            <a:endParaRPr lang="nl-BE" sz="1350" dirty="0"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Mensen die in aanmerking komen voor energiescan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Liefst met energiearmoede-problematiek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Liefst met oud toestel maar geen absolute voorwaarde</a:t>
            </a:r>
          </a:p>
          <a:p>
            <a:endParaRPr lang="nl-BE" sz="1350" dirty="0">
              <a:latin typeface="Calibre" panose="020B050303020206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2400" dirty="0">
                <a:latin typeface="Calibre" panose="020B0503030202060203" pitchFamily="34" charset="0"/>
              </a:rPr>
              <a:t>Welke partner zoeken we? </a:t>
            </a:r>
          </a:p>
          <a:p>
            <a:pPr lvl="1" fontAlgn="base"/>
            <a:endParaRPr lang="nl-BE" sz="1350" dirty="0"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Partner met zin om mee te pionieren! (leerfase)</a:t>
            </a:r>
            <a:endParaRPr lang="nl-NL" sz="1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Verspreid over Vlaanderen</a:t>
            </a:r>
            <a:r>
              <a:rPr lang="nl-NL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sz="1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Engagement om jaarlijks samen te komen </a:t>
            </a:r>
            <a:r>
              <a:rPr lang="nl-BE" sz="1500" b="0" dirty="0" err="1">
                <a:solidFill>
                  <a:schemeClr val="tx1"/>
                </a:solidFill>
                <a:latin typeface="Calibre" panose="020B0503030202060203" pitchFamily="34" charset="0"/>
              </a:rPr>
              <a:t>ifv</a:t>
            </a: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 opvolging en evaluatie</a:t>
            </a:r>
          </a:p>
          <a:p>
            <a:endParaRPr lang="nl-BE" dirty="0">
              <a:latin typeface="Calibre" panose="020B0503030202060203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Sociaal Franchise model 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38" y="194288"/>
            <a:ext cx="2513183" cy="10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CXajWigEivciQK8zpjv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PA5kcs.kynlXyud0Up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9telJod0Kattwu9afB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ZWtJB2H0KTPZ7c7bV7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rxT2CXb06zHkwfil38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zwAi8tx0q1x.BryHAx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FphOPbCUWMY6vuNspO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VbEsaqvUGfi_m19Eqr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DJcYlSE.R3eLqapCM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2Q6.N9aUyOrhOlm0zV6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1VAcgGbkurBp6z3Lif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sFvA4N00ylP2IFzrSN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Ubd5YR50Om7ikT3Th6JQ"/>
</p:tagLst>
</file>

<file path=ppt/theme/theme1.xml><?xml version="1.0" encoding="utf-8"?>
<a:theme xmlns:a="http://schemas.openxmlformats.org/drawingml/2006/main" name="binnenwerk">
  <a:themeElements>
    <a:clrScheme name="_SAAMO_Ppt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7DC8"/>
      </a:accent1>
      <a:accent2>
        <a:srgbClr val="FF730A"/>
      </a:accent2>
      <a:accent3>
        <a:srgbClr val="AFE1C8"/>
      </a:accent3>
      <a:accent4>
        <a:srgbClr val="2D883C"/>
      </a:accent4>
      <a:accent5>
        <a:srgbClr val="FAC3AF"/>
      </a:accent5>
      <a:accent6>
        <a:srgbClr val="BECDD2"/>
      </a:accent6>
      <a:hlink>
        <a:srgbClr val="787DC8"/>
      </a:hlink>
      <a:folHlink>
        <a:srgbClr val="787DC8"/>
      </a:folHlink>
    </a:clrScheme>
    <a:fontScheme name="_SAA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915 SAAMO_schermpresentatie-sjabloon - kopie.potx" id="{380CDE60-B7FB-48D1-A0E9-CFA98113D1A0}" vid="{67E4A660-40EB-441A-9F6D-385C1482EF54}"/>
    </a:ext>
  </a:extLst>
</a:theme>
</file>

<file path=ppt/theme/theme2.xml><?xml version="1.0" encoding="utf-8"?>
<a:theme xmlns:a="http://schemas.openxmlformats.org/drawingml/2006/main" name="voor- en nawerk">
  <a:themeElements>
    <a:clrScheme name="_SAAMO_Ppt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7DC8"/>
      </a:accent1>
      <a:accent2>
        <a:srgbClr val="FF730A"/>
      </a:accent2>
      <a:accent3>
        <a:srgbClr val="AFE1C8"/>
      </a:accent3>
      <a:accent4>
        <a:srgbClr val="2D883C"/>
      </a:accent4>
      <a:accent5>
        <a:srgbClr val="FAC3AF"/>
      </a:accent5>
      <a:accent6>
        <a:srgbClr val="BECDD2"/>
      </a:accent6>
      <a:hlink>
        <a:srgbClr val="787DC8"/>
      </a:hlink>
      <a:folHlink>
        <a:srgbClr val="787DC8"/>
      </a:folHlink>
    </a:clrScheme>
    <a:fontScheme name="_SAA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4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915 SAAMO_schermpresentatie-sjabloon - kopie.potx" id="{380CDE60-B7FB-48D1-A0E9-CFA98113D1A0}" vid="{C6E5AF3C-FA55-461B-B045-0E52672CA04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DB2DE0677904C95512DD30BB1E832" ma:contentTypeVersion="13" ma:contentTypeDescription="Een nieuw document maken." ma:contentTypeScope="" ma:versionID="87752e79a346578ecbc03943558e27e4">
  <xsd:schema xmlns:xsd="http://www.w3.org/2001/XMLSchema" xmlns:xs="http://www.w3.org/2001/XMLSchema" xmlns:p="http://schemas.microsoft.com/office/2006/metadata/properties" xmlns:ns2="713935ab-154e-4b23-9dcf-ef78347fdcbe" xmlns:ns3="3cefba2e-aecd-4232-9654-58335730729e" targetNamespace="http://schemas.microsoft.com/office/2006/metadata/properties" ma:root="true" ma:fieldsID="952aa462fb8379d0008389c65bc9313a" ns2:_="" ns3:_="">
    <xsd:import namespace="713935ab-154e-4b23-9dcf-ef78347fdcbe"/>
    <xsd:import namespace="3cefba2e-aecd-4232-9654-583357307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935ab-154e-4b23-9dcf-ef78347fd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fba2e-aecd-4232-9654-5833573072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84F32D-7685-4B9B-A860-096B59F0EA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CCF67-7BD9-4B78-891A-8787F8BCF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3935ab-154e-4b23-9dcf-ef78347fdcbe"/>
    <ds:schemaRef ds:uri="3cefba2e-aecd-4232-9654-583357307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858E0-7CFA-43A8-966F-E47D05F43BDB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3cefba2e-aecd-4232-9654-58335730729e"/>
    <ds:schemaRef ds:uri="713935ab-154e-4b23-9dcf-ef78347fdc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524</Words>
  <Application>Microsoft Office PowerPoint</Application>
  <PresentationFormat>Diavoorstelling (4:3)</PresentationFormat>
  <Paragraphs>132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Calibre</vt:lpstr>
      <vt:lpstr>Calibri</vt:lpstr>
      <vt:lpstr>Calibri Light</vt:lpstr>
      <vt:lpstr>Courier New</vt:lpstr>
      <vt:lpstr>Times New Roman</vt:lpstr>
      <vt:lpstr>Wingdings</vt:lpstr>
      <vt:lpstr>binnenwerk</vt:lpstr>
      <vt:lpstr>voor- en nawerk</vt:lpstr>
      <vt:lpstr>Papillon</vt:lpstr>
      <vt:lpstr>Dit is Papillon</vt:lpstr>
      <vt:lpstr>Het sociaal probleem</vt:lpstr>
      <vt:lpstr>De oplossing: product-als-een-dienst </vt:lpstr>
      <vt:lpstr>De voordelen voor de huurder  </vt:lpstr>
      <vt:lpstr>Voordelen voor klimaat &amp; bedrijf </vt:lpstr>
      <vt:lpstr>PowerPoint-presentatie</vt:lpstr>
      <vt:lpstr>‘Sociale franchise’ model </vt:lpstr>
      <vt:lpstr>Sociaal Franchise model </vt:lpstr>
      <vt:lpstr>Sociaal Franchise model </vt:lpstr>
      <vt:lpstr>Sociaal Franchise model </vt:lpstr>
      <vt:lpstr>Papillon</vt:lpstr>
    </vt:vector>
  </TitlesOfParts>
  <Company>SAAMO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Schermpresentatie</dc:title>
  <dc:creator>Stefan Goemaere</dc:creator>
  <cp:lastModifiedBy>Stefan Goemaere</cp:lastModifiedBy>
  <cp:revision>127</cp:revision>
  <dcterms:created xsi:type="dcterms:W3CDTF">2021-09-07T15:18:53Z</dcterms:created>
  <dcterms:modified xsi:type="dcterms:W3CDTF">2022-05-04T15:04:28Z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0x0101003EBDB2DE0677904C95512DD30BB1E832</vt:lpwstr>
  </property>
</Properties>
</file>