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56"/>
  </p:notesMasterIdLst>
  <p:handoutMasterIdLst>
    <p:handoutMasterId r:id="rId57"/>
  </p:handoutMasterIdLst>
  <p:sldIdLst>
    <p:sldId id="321" r:id="rId6"/>
    <p:sldId id="368" r:id="rId7"/>
    <p:sldId id="322" r:id="rId8"/>
    <p:sldId id="343" r:id="rId9"/>
    <p:sldId id="323" r:id="rId10"/>
    <p:sldId id="324" r:id="rId11"/>
    <p:sldId id="325" r:id="rId12"/>
    <p:sldId id="326" r:id="rId13"/>
    <p:sldId id="327" r:id="rId14"/>
    <p:sldId id="328" r:id="rId15"/>
    <p:sldId id="366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69" r:id="rId25"/>
    <p:sldId id="344" r:id="rId26"/>
    <p:sldId id="350" r:id="rId27"/>
    <p:sldId id="348" r:id="rId28"/>
    <p:sldId id="345" r:id="rId29"/>
    <p:sldId id="346" r:id="rId30"/>
    <p:sldId id="347" r:id="rId31"/>
    <p:sldId id="354" r:id="rId32"/>
    <p:sldId id="355" r:id="rId33"/>
    <p:sldId id="356" r:id="rId34"/>
    <p:sldId id="352" r:id="rId35"/>
    <p:sldId id="353" r:id="rId36"/>
    <p:sldId id="370" r:id="rId37"/>
    <p:sldId id="371" r:id="rId38"/>
    <p:sldId id="372" r:id="rId39"/>
    <p:sldId id="361" r:id="rId40"/>
    <p:sldId id="362" r:id="rId41"/>
    <p:sldId id="363" r:id="rId42"/>
    <p:sldId id="357" r:id="rId43"/>
    <p:sldId id="358" r:id="rId44"/>
    <p:sldId id="359" r:id="rId45"/>
    <p:sldId id="360" r:id="rId46"/>
    <p:sldId id="364" r:id="rId47"/>
    <p:sldId id="337" r:id="rId48"/>
    <p:sldId id="338" r:id="rId49"/>
    <p:sldId id="340" r:id="rId50"/>
    <p:sldId id="341" r:id="rId51"/>
    <p:sldId id="367" r:id="rId52"/>
    <p:sldId id="374" r:id="rId53"/>
    <p:sldId id="373" r:id="rId54"/>
    <p:sldId id="304" r:id="rId55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Goemaere" initials="SG" lastIdx="0" clrIdx="0">
    <p:extLst>
      <p:ext uri="{19B8F6BF-5375-455C-9EA6-DF929625EA0E}">
        <p15:presenceInfo xmlns:p15="http://schemas.microsoft.com/office/powerpoint/2012/main" userId="Stefan Goema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735BF-1488-99ED-E957-8BDAFC537D76}" v="42" dt="2022-11-08T14:35:21.508"/>
    <p1510:client id="{F83FFF0A-B853-356F-E882-D2BB3F5EF6C8}" v="5" dt="2022-11-08T13:59:0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Van Der Wilt" userId="S::ann.van.der.wilt@saamo.be::24edb7a3-1294-4f8f-a37d-0bd3ad354e34" providerId="AD" clId="Web-{F83FFF0A-B853-356F-E882-D2BB3F5EF6C8}"/>
    <pc:docChg chg="modSld">
      <pc:chgData name="Ann Van Der Wilt" userId="S::ann.van.der.wilt@saamo.be::24edb7a3-1294-4f8f-a37d-0bd3ad354e34" providerId="AD" clId="Web-{F83FFF0A-B853-356F-E882-D2BB3F5EF6C8}" dt="2022-11-08T13:59:06.405" v="4" actId="20577"/>
      <pc:docMkLst>
        <pc:docMk/>
      </pc:docMkLst>
      <pc:sldChg chg="modSp">
        <pc:chgData name="Ann Van Der Wilt" userId="S::ann.van.der.wilt@saamo.be::24edb7a3-1294-4f8f-a37d-0bd3ad354e34" providerId="AD" clId="Web-{F83FFF0A-B853-356F-E882-D2BB3F5EF6C8}" dt="2022-11-08T13:59:06.405" v="4" actId="20577"/>
        <pc:sldMkLst>
          <pc:docMk/>
          <pc:sldMk cId="2705329908" sldId="368"/>
        </pc:sldMkLst>
        <pc:spChg chg="mod">
          <ac:chgData name="Ann Van Der Wilt" userId="S::ann.van.der.wilt@saamo.be::24edb7a3-1294-4f8f-a37d-0bd3ad354e34" providerId="AD" clId="Web-{F83FFF0A-B853-356F-E882-D2BB3F5EF6C8}" dt="2022-11-08T13:59:06.405" v="4" actId="20577"/>
          <ac:spMkLst>
            <pc:docMk/>
            <pc:sldMk cId="2705329908" sldId="368"/>
            <ac:spMk id="2" creationId="{00000000-0000-0000-0000-000000000000}"/>
          </ac:spMkLst>
        </pc:spChg>
      </pc:sldChg>
    </pc:docChg>
  </pc:docChgLst>
  <pc:docChgLst>
    <pc:chgData name="Ann Van Der Wilt" userId="S::ann.van.der.wilt@saamo.be::24edb7a3-1294-4f8f-a37d-0bd3ad354e34" providerId="AD" clId="Web-{B93735BF-1488-99ED-E957-8BDAFC537D76}"/>
    <pc:docChg chg="modSld">
      <pc:chgData name="Ann Van Der Wilt" userId="S::ann.van.der.wilt@saamo.be::24edb7a3-1294-4f8f-a37d-0bd3ad354e34" providerId="AD" clId="Web-{B93735BF-1488-99ED-E957-8BDAFC537D76}" dt="2022-11-08T14:35:18.914" v="39" actId="20577"/>
      <pc:docMkLst>
        <pc:docMk/>
      </pc:docMkLst>
      <pc:sldChg chg="modSp">
        <pc:chgData name="Ann Van Der Wilt" userId="S::ann.van.der.wilt@saamo.be::24edb7a3-1294-4f8f-a37d-0bd3ad354e34" providerId="AD" clId="Web-{B93735BF-1488-99ED-E957-8BDAFC537D76}" dt="2022-11-08T14:00:09.431" v="7" actId="20577"/>
        <pc:sldMkLst>
          <pc:docMk/>
          <pc:sldMk cId="2917281450" sldId="322"/>
        </pc:sldMkLst>
        <pc:spChg chg="mod">
          <ac:chgData name="Ann Van Der Wilt" userId="S::ann.van.der.wilt@saamo.be::24edb7a3-1294-4f8f-a37d-0bd3ad354e34" providerId="AD" clId="Web-{B93735BF-1488-99ED-E957-8BDAFC537D76}" dt="2022-11-08T14:00:09.431" v="7" actId="20577"/>
          <ac:spMkLst>
            <pc:docMk/>
            <pc:sldMk cId="2917281450" sldId="322"/>
            <ac:spMk id="4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4:02:29.253" v="16" actId="20577"/>
        <pc:sldMkLst>
          <pc:docMk/>
          <pc:sldMk cId="253423909" sldId="327"/>
        </pc:sldMkLst>
        <pc:spChg chg="mod">
          <ac:chgData name="Ann Van Der Wilt" userId="S::ann.van.der.wilt@saamo.be::24edb7a3-1294-4f8f-a37d-0bd3ad354e34" providerId="AD" clId="Web-{B93735BF-1488-99ED-E957-8BDAFC537D76}" dt="2022-11-08T14:02:29.253" v="16" actId="20577"/>
          <ac:spMkLst>
            <pc:docMk/>
            <pc:sldMk cId="253423909" sldId="327"/>
            <ac:spMk id="2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4:31:13.552" v="30" actId="20577"/>
        <pc:sldMkLst>
          <pc:docMk/>
          <pc:sldMk cId="2688919075" sldId="332"/>
        </pc:sldMkLst>
        <pc:spChg chg="mod">
          <ac:chgData name="Ann Van Der Wilt" userId="S::ann.van.der.wilt@saamo.be::24edb7a3-1294-4f8f-a37d-0bd3ad354e34" providerId="AD" clId="Web-{B93735BF-1488-99ED-E957-8BDAFC537D76}" dt="2022-11-08T14:31:13.552" v="30" actId="20577"/>
          <ac:spMkLst>
            <pc:docMk/>
            <pc:sldMk cId="2688919075" sldId="332"/>
            <ac:spMk id="2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4:31:43.492" v="32" actId="20577"/>
        <pc:sldMkLst>
          <pc:docMk/>
          <pc:sldMk cId="71750060" sldId="336"/>
        </pc:sldMkLst>
        <pc:spChg chg="mod">
          <ac:chgData name="Ann Van Der Wilt" userId="S::ann.van.der.wilt@saamo.be::24edb7a3-1294-4f8f-a37d-0bd3ad354e34" providerId="AD" clId="Web-{B93735BF-1488-99ED-E957-8BDAFC537D76}" dt="2022-11-08T14:31:43.492" v="32" actId="20577"/>
          <ac:spMkLst>
            <pc:docMk/>
            <pc:sldMk cId="71750060" sldId="336"/>
            <ac:spMk id="6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4:35:18.914" v="39" actId="20577"/>
        <pc:sldMkLst>
          <pc:docMk/>
          <pc:sldMk cId="4086608999" sldId="340"/>
        </pc:sldMkLst>
        <pc:spChg chg="mod">
          <ac:chgData name="Ann Van Der Wilt" userId="S::ann.van.der.wilt@saamo.be::24edb7a3-1294-4f8f-a37d-0bd3ad354e34" providerId="AD" clId="Web-{B93735BF-1488-99ED-E957-8BDAFC537D76}" dt="2022-11-08T14:35:18.914" v="39" actId="20577"/>
          <ac:spMkLst>
            <pc:docMk/>
            <pc:sldMk cId="4086608999" sldId="340"/>
            <ac:spMk id="2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4:30:08.485" v="27" actId="20577"/>
        <pc:sldMkLst>
          <pc:docMk/>
          <pc:sldMk cId="239115371" sldId="366"/>
        </pc:sldMkLst>
        <pc:spChg chg="mod">
          <ac:chgData name="Ann Van Der Wilt" userId="S::ann.van.der.wilt@saamo.be::24edb7a3-1294-4f8f-a37d-0bd3ad354e34" providerId="AD" clId="Web-{B93735BF-1488-99ED-E957-8BDAFC537D76}" dt="2022-11-08T14:30:08.485" v="27" actId="20577"/>
          <ac:spMkLst>
            <pc:docMk/>
            <pc:sldMk cId="239115371" sldId="366"/>
            <ac:spMk id="5" creationId="{00000000-0000-0000-0000-000000000000}"/>
          </ac:spMkLst>
        </pc:spChg>
      </pc:sldChg>
      <pc:sldChg chg="modSp">
        <pc:chgData name="Ann Van Der Wilt" userId="S::ann.van.der.wilt@saamo.be::24edb7a3-1294-4f8f-a37d-0bd3ad354e34" providerId="AD" clId="Web-{B93735BF-1488-99ED-E957-8BDAFC537D76}" dt="2022-11-08T13:59:54.664" v="5" actId="20577"/>
        <pc:sldMkLst>
          <pc:docMk/>
          <pc:sldMk cId="2705329908" sldId="368"/>
        </pc:sldMkLst>
        <pc:spChg chg="mod">
          <ac:chgData name="Ann Van Der Wilt" userId="S::ann.van.der.wilt@saamo.be::24edb7a3-1294-4f8f-a37d-0bd3ad354e34" providerId="AD" clId="Web-{B93735BF-1488-99ED-E957-8BDAFC537D76}" dt="2022-11-08T13:59:54.664" v="5" actId="20577"/>
          <ac:spMkLst>
            <pc:docMk/>
            <pc:sldMk cId="2705329908" sldId="36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44043" y="9718800"/>
            <a:ext cx="722848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pPr algn="l"/>
            <a:fld id="{9315242F-80AF-48B4-ACF9-1C6EA8F04FC6}" type="datetime1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8/11/2022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289477" y="9718800"/>
            <a:ext cx="4580037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r>
              <a:rPr lang="nl-NL" sz="800">
                <a:latin typeface="Arial" panose="020B0604020202020204" pitchFamily="34" charset="0"/>
                <a:cs typeface="Arial" panose="020B0604020202020204" pitchFamily="34" charset="0"/>
              </a:rPr>
              <a:t>kies "Lint › Invoegen › Tekst › Koptekst en voettekst" om hier de titel van de presentatie in te voegen.</a:t>
            </a:r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69514" y="9718800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D705F4A5-B7FD-4CA5-8E15-C06B0309A278}" type="slidenum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072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4042" y="9718800"/>
            <a:ext cx="7240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F95D69-BCF1-4FED-894F-024CB3A12698}" type="datetime1">
              <a:rPr lang="nl-BE" smtClean="0"/>
              <a:t>8/11/2022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289475" y="9718800"/>
            <a:ext cx="4579600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kies "Lint › Invoegen › Tekst › Koptekst en voettekst" om hier de titel van de presentatie in te voegen.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869076" y="9714635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D3DA4B-36C4-4958-99F5-EDADE568466D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notities 8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0066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32" userDrawn="1">
          <p15:clr>
            <a:srgbClr val="FBAE40"/>
          </p15:clr>
        </p15:guide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5319730"/>
            <a:ext cx="9144000" cy="1550915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51084" y="5354543"/>
            <a:ext cx="6400800" cy="1516102"/>
          </a:xfrm>
          <a:solidFill>
            <a:schemeClr val="tx1"/>
          </a:solidFill>
        </p:spPr>
        <p:txBody>
          <a:bodyPr lIns="108000" tIns="108000" rIns="144000" bIns="108000" anchor="b" anchorCtr="0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BE"/>
              <a:t>[ indien je logo’s wil plaatsen: klik op de kaderrand van dit zwarte vlak en verwijder het 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en voeg de slotgroet in.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1601" y="2114542"/>
            <a:ext cx="5201192" cy="4168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7883"/>
            <a:ext cx="2301245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 hasCustomPrompt="1"/>
          </p:nvPr>
        </p:nvSpPr>
        <p:spPr>
          <a:xfrm>
            <a:off x="628650" y="476672"/>
            <a:ext cx="7886701" cy="936104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nl-NL"/>
              <a:t>Klik om te bewerken</a:t>
            </a:r>
            <a:endParaRPr lang="nl-BE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E74A413-D2A6-4544-A6A4-CA597DE5B3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8649" y="1484784"/>
            <a:ext cx="7886700" cy="5037474"/>
          </a:xfrm>
          <a:prstGeom prst="rect">
            <a:avLst/>
          </a:prstGeom>
        </p:spPr>
        <p:txBody>
          <a:bodyPr bIns="0"/>
          <a:lstStyle>
            <a:lvl1pPr marL="0" indent="-216000">
              <a:lnSpc>
                <a:spcPct val="90000"/>
              </a:lnSpc>
              <a:buClr>
                <a:srgbClr val="105269"/>
              </a:buClr>
              <a:buSzPct val="80000"/>
              <a:buFont typeface="Wingdings 3" panose="05040102010807070707" pitchFamily="18" charset="2"/>
              <a:buChar char=""/>
              <a:defRPr sz="2400">
                <a:solidFill>
                  <a:srgbClr val="105269"/>
                </a:solidFill>
                <a:latin typeface="+mj-lt"/>
              </a:defRPr>
            </a:lvl1pPr>
            <a:lvl2pPr marL="432000" indent="-216000">
              <a:lnSpc>
                <a:spcPct val="90000"/>
              </a:lnSpc>
              <a:buClr>
                <a:srgbClr val="7F7F7F"/>
              </a:buClr>
              <a:buSzPct val="80000"/>
              <a:buFont typeface="Calibri" panose="020F0502020204030204" pitchFamily="34" charset="0"/>
              <a:buChar char="→"/>
              <a:defRPr sz="1875">
                <a:solidFill>
                  <a:srgbClr val="7F7F7F"/>
                </a:solidFill>
                <a:latin typeface="+mj-lt"/>
              </a:defRPr>
            </a:lvl2pPr>
            <a:lvl3pPr marL="648000">
              <a:lnSpc>
                <a:spcPct val="90000"/>
              </a:lnSpc>
              <a:buSzPct val="80000"/>
              <a:defRPr sz="1500">
                <a:solidFill>
                  <a:srgbClr val="105269"/>
                </a:solidFill>
                <a:latin typeface="+mj-lt"/>
              </a:defRPr>
            </a:lvl3pPr>
            <a:lvl4pPr marL="864000" indent="-216000">
              <a:lnSpc>
                <a:spcPct val="90000"/>
              </a:lnSpc>
              <a:buSzPct val="80000"/>
              <a:buFont typeface="Wingdings 3" panose="05040102010807070707" pitchFamily="18" charset="2"/>
              <a:buChar char=""/>
              <a:defRPr sz="1500">
                <a:solidFill>
                  <a:srgbClr val="105269"/>
                </a:solidFill>
                <a:latin typeface="+mj-lt"/>
              </a:defRPr>
            </a:lvl4pPr>
            <a:lvl5pPr marL="1080000">
              <a:lnSpc>
                <a:spcPct val="90000"/>
              </a:lnSpc>
              <a:buSzPct val="80000"/>
              <a:defRPr sz="1500">
                <a:solidFill>
                  <a:srgbClr val="105269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6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59" y="0"/>
            <a:ext cx="1870641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963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  <p15:guide id="7" orient="horz" pos="11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op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52" y="0"/>
            <a:ext cx="1864548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1800000"/>
            <a:ext cx="3132000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38651" y="1800000"/>
            <a:ext cx="3132000" cy="468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20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27" userDrawn="1">
          <p15:clr>
            <a:srgbClr val="FBAE40"/>
          </p15:clr>
        </p15:guide>
        <p15:guide id="4" pos="2478" userDrawn="1">
          <p15:clr>
            <a:srgbClr val="FBAE40"/>
          </p15:clr>
        </p15:guide>
        <p15:guide id="5" pos="2403" userDrawn="1">
          <p15:clr>
            <a:srgbClr val="FBAE40"/>
          </p15:clr>
        </p15:guide>
        <p15:guide id="6" pos="4454" userDrawn="1">
          <p15:clr>
            <a:srgbClr val="FBAE40"/>
          </p15:clr>
        </p15:guide>
        <p15:guide id="8" orient="horz" pos="4087" userDrawn="1">
          <p15:clr>
            <a:srgbClr val="FBAE40"/>
          </p15:clr>
        </p15:guide>
        <p15:guide id="10" orient="horz" pos="11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/>
              <a:t>Klik op dit pictogram </a:t>
            </a:r>
            <a:br>
              <a:rPr lang="nl-BE"/>
            </a:br>
            <a:r>
              <a:rPr lang="nl-BE"/>
              <a:t/>
            </a:r>
            <a:br>
              <a:rPr lang="nl-BE"/>
            </a:br>
            <a:r>
              <a:rPr lang="nl-BE"/>
              <a:t>om een afbeelding in te voegen.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00" y="1130400"/>
            <a:ext cx="6253200" cy="7153200"/>
          </a:xfrm>
          <a:custGeom>
            <a:avLst/>
            <a:gdLst>
              <a:gd name="connsiteX0" fmla="*/ 1681039 w 6253200"/>
              <a:gd name="connsiteY0" fmla="*/ 0 h 7153200"/>
              <a:gd name="connsiteX1" fmla="*/ 3728203 w 6253200"/>
              <a:gd name="connsiteY1" fmla="*/ 0 h 7153200"/>
              <a:gd name="connsiteX2" fmla="*/ 3728203 w 6253200"/>
              <a:gd name="connsiteY2" fmla="*/ 1913051 h 7153200"/>
              <a:gd name="connsiteX3" fmla="*/ 6253200 w 6253200"/>
              <a:gd name="connsiteY3" fmla="*/ 1913051 h 7153200"/>
              <a:gd name="connsiteX4" fmla="*/ 6253200 w 6253200"/>
              <a:gd name="connsiteY4" fmla="*/ 7153200 h 7153200"/>
              <a:gd name="connsiteX5" fmla="*/ 3332418 w 6253200"/>
              <a:gd name="connsiteY5" fmla="*/ 7153200 h 7153200"/>
              <a:gd name="connsiteX6" fmla="*/ 3332418 w 6253200"/>
              <a:gd name="connsiteY6" fmla="*/ 5243104 h 7153200"/>
              <a:gd name="connsiteX7" fmla="*/ 0 w 6253200"/>
              <a:gd name="connsiteY7" fmla="*/ 5243104 h 7153200"/>
              <a:gd name="connsiteX8" fmla="*/ 0 w 6253200"/>
              <a:gd name="connsiteY8" fmla="*/ 2895690 h 7153200"/>
              <a:gd name="connsiteX9" fmla="*/ 1681039 w 6253200"/>
              <a:gd name="connsiteY9" fmla="*/ 2895690 h 71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3200" h="7153200">
                <a:moveTo>
                  <a:pt x="1681039" y="0"/>
                </a:moveTo>
                <a:lnTo>
                  <a:pt x="3728203" y="0"/>
                </a:lnTo>
                <a:lnTo>
                  <a:pt x="3728203" y="1913051"/>
                </a:lnTo>
                <a:lnTo>
                  <a:pt x="6253200" y="1913051"/>
                </a:lnTo>
                <a:lnTo>
                  <a:pt x="6253200" y="7153200"/>
                </a:lnTo>
                <a:lnTo>
                  <a:pt x="3332418" y="7153200"/>
                </a:lnTo>
                <a:lnTo>
                  <a:pt x="3332418" y="5243104"/>
                </a:lnTo>
                <a:lnTo>
                  <a:pt x="0" y="5243104"/>
                </a:lnTo>
                <a:lnTo>
                  <a:pt x="0" y="2895690"/>
                </a:lnTo>
                <a:lnTo>
                  <a:pt x="1681039" y="289569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BE"/>
              <a:t> 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56000"/>
            <a:ext cx="1843200" cy="70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5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56" y="0"/>
            <a:ext cx="1767844" cy="1566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68338" y="1915200"/>
            <a:ext cx="8475662" cy="49428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/>
              <a:t>Klik op dit pictogram </a:t>
            </a:r>
            <a:br>
              <a:rPr lang="nl-BE"/>
            </a:br>
            <a:r>
              <a:rPr lang="nl-BE"/>
              <a:t/>
            </a:r>
            <a:br>
              <a:rPr lang="nl-BE"/>
            </a:br>
            <a:r>
              <a:rPr lang="nl-BE"/>
              <a:t>om een afbeelding in te voegen.</a:t>
            </a:r>
          </a:p>
        </p:txBody>
      </p:sp>
    </p:spTree>
    <p:extLst>
      <p:ext uri="{BB962C8B-B14F-4D97-AF65-F5344CB8AC3E}">
        <p14:creationId xmlns:p14="http://schemas.microsoft.com/office/powerpoint/2010/main" val="5221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646120"/>
            <a:ext cx="3132000" cy="58338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4082400" y="0"/>
            <a:ext cx="5061600" cy="68580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/>
              <a:t>Klik op dit pictogram </a:t>
            </a:r>
            <a:br>
              <a:rPr lang="nl-BE"/>
            </a:br>
            <a:r>
              <a:rPr lang="nl-BE"/>
              <a:t/>
            </a:r>
            <a:br>
              <a:rPr lang="nl-BE"/>
            </a:br>
            <a:r>
              <a:rPr lang="nl-BE"/>
              <a:t>om een afbeelding in te voegen.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15600" y="4395600"/>
            <a:ext cx="5490000" cy="2948400"/>
          </a:xfrm>
          <a:custGeom>
            <a:avLst/>
            <a:gdLst>
              <a:gd name="connsiteX0" fmla="*/ 0 w 5490000"/>
              <a:gd name="connsiteY0" fmla="*/ 0 h 2948400"/>
              <a:gd name="connsiteX1" fmla="*/ 877395 w 5490000"/>
              <a:gd name="connsiteY1" fmla="*/ 0 h 2948400"/>
              <a:gd name="connsiteX2" fmla="*/ 877395 w 5490000"/>
              <a:gd name="connsiteY2" fmla="*/ 516642 h 2948400"/>
              <a:gd name="connsiteX3" fmla="*/ 2940112 w 5490000"/>
              <a:gd name="connsiteY3" fmla="*/ 516642 h 2948400"/>
              <a:gd name="connsiteX4" fmla="*/ 2940112 w 5490000"/>
              <a:gd name="connsiteY4" fmla="*/ 984474 h 2948400"/>
              <a:gd name="connsiteX5" fmla="*/ 5490000 w 5490000"/>
              <a:gd name="connsiteY5" fmla="*/ 984474 h 2948400"/>
              <a:gd name="connsiteX6" fmla="*/ 5490000 w 5490000"/>
              <a:gd name="connsiteY6" fmla="*/ 2110018 h 2948400"/>
              <a:gd name="connsiteX7" fmla="*/ 3046438 w 5490000"/>
              <a:gd name="connsiteY7" fmla="*/ 2110018 h 2948400"/>
              <a:gd name="connsiteX8" fmla="*/ 3046438 w 5490000"/>
              <a:gd name="connsiteY8" fmla="*/ 2948400 h 2948400"/>
              <a:gd name="connsiteX9" fmla="*/ 2233088 w 5490000"/>
              <a:gd name="connsiteY9" fmla="*/ 2948400 h 2948400"/>
              <a:gd name="connsiteX10" fmla="*/ 2233088 w 5490000"/>
              <a:gd name="connsiteY10" fmla="*/ 2110018 h 2948400"/>
              <a:gd name="connsiteX11" fmla="*/ 733163 w 5490000"/>
              <a:gd name="connsiteY11" fmla="*/ 2110018 h 2948400"/>
              <a:gd name="connsiteX12" fmla="*/ 0 w 5490000"/>
              <a:gd name="connsiteY12" fmla="*/ 807246 h 29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0000" h="2948400">
                <a:moveTo>
                  <a:pt x="0" y="0"/>
                </a:moveTo>
                <a:lnTo>
                  <a:pt x="877395" y="0"/>
                </a:lnTo>
                <a:lnTo>
                  <a:pt x="877395" y="516642"/>
                </a:lnTo>
                <a:lnTo>
                  <a:pt x="2940112" y="516642"/>
                </a:lnTo>
                <a:lnTo>
                  <a:pt x="2940112" y="984474"/>
                </a:lnTo>
                <a:lnTo>
                  <a:pt x="5490000" y="984474"/>
                </a:lnTo>
                <a:lnTo>
                  <a:pt x="5490000" y="2110018"/>
                </a:lnTo>
                <a:lnTo>
                  <a:pt x="3046438" y="2110018"/>
                </a:lnTo>
                <a:lnTo>
                  <a:pt x="3046438" y="2948400"/>
                </a:lnTo>
                <a:lnTo>
                  <a:pt x="2233088" y="2948400"/>
                </a:lnTo>
                <a:lnTo>
                  <a:pt x="2233088" y="2110018"/>
                </a:lnTo>
                <a:lnTo>
                  <a:pt x="733163" y="2110018"/>
                </a:lnTo>
                <a:lnTo>
                  <a:pt x="0" y="8072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/>
              <a:t>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04" userDrawn="1">
          <p15:clr>
            <a:srgbClr val="FBAE40"/>
          </p15:clr>
        </p15:guide>
        <p15:guide id="3" pos="427" userDrawn="1">
          <p15:clr>
            <a:srgbClr val="FBAE40"/>
          </p15:clr>
        </p15:guide>
        <p15:guide id="4" orient="horz" pos="397" userDrawn="1">
          <p15:clr>
            <a:srgbClr val="FBAE40"/>
          </p15:clr>
        </p15:guide>
        <p15:guide id="5" orient="horz" pos="408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35" y="0"/>
            <a:ext cx="307406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6181200" cy="1986372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61698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datum in te voegen.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5615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4738072" cy="1987200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47190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datum in te voegen.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6076328" y="0"/>
            <a:ext cx="3060000" cy="685165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/>
            </a:r>
            <a:br>
              <a:rPr lang="nl-BE"/>
            </a:br>
            <a:r>
              <a:rPr lang="nl-BE"/>
              <a:t>Klik op dit pictogram</a:t>
            </a:r>
            <a:br>
              <a:rPr lang="nl-BE"/>
            </a:br>
            <a:r>
              <a:rPr lang="nl-BE"/>
              <a:t/>
            </a:r>
            <a:br>
              <a:rPr lang="nl-BE"/>
            </a:br>
            <a:r>
              <a:rPr lang="nl-BE"/>
              <a:t>om een afbeelding in te voegen.</a:t>
            </a:r>
          </a:p>
        </p:txBody>
      </p:sp>
      <p:sp>
        <p:nvSpPr>
          <p:cNvPr id="36" name="Tijdelijke aanduiding voor tekst 35"/>
          <p:cNvSpPr>
            <a:spLocks noGrp="1"/>
          </p:cNvSpPr>
          <p:nvPr>
            <p:ph type="body" sz="quarter" idx="12" hasCustomPrompt="1"/>
          </p:nvPr>
        </p:nvSpPr>
        <p:spPr>
          <a:xfrm>
            <a:off x="4039200" y="4370400"/>
            <a:ext cx="5666400" cy="2988000"/>
          </a:xfrm>
          <a:custGeom>
            <a:avLst/>
            <a:gdLst>
              <a:gd name="connsiteX0" fmla="*/ 0 w 5666400"/>
              <a:gd name="connsiteY0" fmla="*/ 0 h 2988000"/>
              <a:gd name="connsiteX1" fmla="*/ 820581 w 5666400"/>
              <a:gd name="connsiteY1" fmla="*/ 0 h 2988000"/>
              <a:gd name="connsiteX2" fmla="*/ 820581 w 5666400"/>
              <a:gd name="connsiteY2" fmla="*/ 553856 h 2988000"/>
              <a:gd name="connsiteX3" fmla="*/ 2967656 w 5666400"/>
              <a:gd name="connsiteY3" fmla="*/ 553856 h 2988000"/>
              <a:gd name="connsiteX4" fmla="*/ 2967656 w 5666400"/>
              <a:gd name="connsiteY4" fmla="*/ 1009674 h 2988000"/>
              <a:gd name="connsiteX5" fmla="*/ 5666400 w 5666400"/>
              <a:gd name="connsiteY5" fmla="*/ 1009674 h 2988000"/>
              <a:gd name="connsiteX6" fmla="*/ 5666400 w 5666400"/>
              <a:gd name="connsiteY6" fmla="*/ 2988000 h 2988000"/>
              <a:gd name="connsiteX7" fmla="*/ 0 w 56664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400" h="2988000">
                <a:moveTo>
                  <a:pt x="0" y="0"/>
                </a:moveTo>
                <a:lnTo>
                  <a:pt x="820581" y="0"/>
                </a:lnTo>
                <a:lnTo>
                  <a:pt x="820581" y="553856"/>
                </a:lnTo>
                <a:lnTo>
                  <a:pt x="2967656" y="553856"/>
                </a:lnTo>
                <a:lnTo>
                  <a:pt x="2967656" y="1009674"/>
                </a:lnTo>
                <a:lnTo>
                  <a:pt x="5666400" y="1009674"/>
                </a:lnTo>
                <a:lnTo>
                  <a:pt x="5666400" y="2988000"/>
                </a:lnTo>
                <a:lnTo>
                  <a:pt x="0" y="298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/>
              <a:t> 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544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1059" cy="16154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27" y="0"/>
            <a:ext cx="652273" cy="25024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156"/>
            <a:ext cx="5766828" cy="1767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31200"/>
            <a:ext cx="7772400" cy="1986372"/>
          </a:xfrm>
        </p:spPr>
        <p:txBody>
          <a:bodyPr anchor="b" anchorCtr="0">
            <a:normAutofit/>
          </a:bodyPr>
          <a:lstStyle>
            <a:lvl1pPr algn="ctr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297234"/>
            <a:ext cx="7772400" cy="2317914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06909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datum in te voegen.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029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1037" y="1800000"/>
            <a:ext cx="61812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10/09/2021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0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60" r:id="rId4"/>
    <p:sldLayoutId id="2147483654" r:id="rId5"/>
    <p:sldLayoutId id="2147483661" r:id="rId6"/>
  </p:sldLayoutIdLst>
  <p:hf sldNum="0" hdr="0" ft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750"/>
        </a:spcBef>
        <a:buFont typeface="Arial" panose="020B0604020202020204" pitchFamily="34" charset="0"/>
        <a:buChar char="​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96000"/>
        </a:lnSpc>
        <a:spcBef>
          <a:spcPts val="1000"/>
        </a:spcBef>
        <a:buFont typeface="Arial" panose="020B0604020202020204" pitchFamily="34" charset="0"/>
        <a:buChar char="​"/>
        <a:defRPr sz="2110" b="1" kern="1200" spc="-2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39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Font typeface="Arial" panose="020B0604020202020204" pitchFamily="34" charset="0"/>
        <a:buChar char="▬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49600" indent="-216000" algn="l" defTabSz="914400" rtl="0" eaLnBrk="1" latinLnBrk="0" hangingPunct="1">
        <a:lnSpc>
          <a:spcPct val="102000"/>
        </a:lnSpc>
        <a:spcBef>
          <a:spcPts val="510"/>
        </a:spcBef>
        <a:buClr>
          <a:schemeClr val="accent4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1600" y="586589"/>
            <a:ext cx="5108400" cy="1261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1600" y="2112163"/>
            <a:ext cx="5201999" cy="41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 - broodtekst</a:t>
            </a:r>
          </a:p>
          <a:p>
            <a:pPr lvl="1"/>
            <a:r>
              <a:rPr lang="nl-NL"/>
              <a:t>Tweede niveau – naam medewerker</a:t>
            </a:r>
          </a:p>
          <a:p>
            <a:pPr lvl="2"/>
            <a:r>
              <a:rPr lang="nl-NL"/>
              <a:t>Derde niveau – functie medewerker</a:t>
            </a:r>
          </a:p>
          <a:p>
            <a:pPr lvl="3"/>
            <a:r>
              <a:rPr lang="nl-NL"/>
              <a:t>Vierde niveau – instituut </a:t>
            </a:r>
          </a:p>
          <a:p>
            <a:pPr lvl="4"/>
            <a:r>
              <a:rPr lang="nl-NL"/>
              <a:t>Vijfde niveau – team/project</a:t>
            </a:r>
          </a:p>
          <a:p>
            <a:pPr lvl="5"/>
            <a:r>
              <a:rPr lang="nl-NL"/>
              <a:t>Zesde niveau – </a:t>
            </a:r>
            <a:r>
              <a:rPr lang="nl-NL" err="1"/>
              <a:t>url’s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10/09/2021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64" r:id="rId4"/>
    <p:sldLayoutId id="2147483678" r:id="rId5"/>
  </p:sldLayoutIdLst>
  <p:hf sldNum="0" hdr="0" ft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9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2030" b="1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SzPct val="90000"/>
        <a:buFont typeface="Arial" panose="020B0604020202020204" pitchFamily="34" charset="0"/>
        <a:buChar char="​"/>
        <a:defRPr sz="1900" b="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800" b="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281238" indent="-31115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.be/diensten-en-voordelen/ziekte-en-behandeling/specifieke-regelingen/verhoogde-tegemoetkomin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ashboard.vreg.be/report/HuidigContract_VergelijkingEnergiekost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vtest.vreg.b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budsmanenergie.be/nl" TargetMode="External"/><Relationship Id="rId2" Type="http://schemas.openxmlformats.org/officeDocument/2006/relationships/hyperlink" Target="https://www.vrt.be/vrtnws/nl/2022/10/26/q-a-energ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www.vlaanderen.be/vlaamse-ombudsdiens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bouwen-wonen-en-energie/lenen/mijn-verbouwlening#voor-wi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snoeiers.net/energiescanaanvragen.html" TargetMode="External"/><Relationship Id="rId2" Type="http://schemas.openxmlformats.org/officeDocument/2006/relationships/hyperlink" Target="https://www.riziv.fgov.be/nl/themas/kost-terugbetaling/financiele-toegankelijkheid/Paginas/verhoogde-tegemoetkoming-grensbedragen-inkomste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vlaanderen.be/publicaties/minimale-levering-aardgas-november-2022-maart-2023" TargetMode="External"/><Relationship Id="rId4" Type="http://schemas.openxmlformats.org/officeDocument/2006/relationships/hyperlink" Target="https://pa.saamo.be/energie_optin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saamo.be/wp-content/uploads/2021/11/inspiratiebrochure_energiearmoede_web-1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Eerste Hulp Bij Energiecrisis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SAM &amp; SAAMO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10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09595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681036" y="1800000"/>
            <a:ext cx="6385685" cy="4680000"/>
          </a:xfrm>
        </p:spPr>
        <p:txBody>
          <a:bodyPr>
            <a:normAutofit/>
          </a:bodyPr>
          <a:lstStyle/>
          <a:p>
            <a:pPr lvl="1"/>
            <a:r>
              <a:rPr lang="nl-BE" i="1"/>
              <a:t>Let op je officiële naam! </a:t>
            </a:r>
          </a:p>
          <a:p>
            <a:pPr lvl="1"/>
            <a:r>
              <a:rPr lang="nl-BE"/>
              <a:t>Altijd</a:t>
            </a:r>
          </a:p>
          <a:p>
            <a:pPr lvl="2"/>
            <a:r>
              <a:rPr lang="nl-BE"/>
              <a:t>Mensen met leefloon of inkomensgarantie</a:t>
            </a:r>
          </a:p>
          <a:p>
            <a:pPr lvl="2"/>
            <a:r>
              <a:rPr lang="nl-BE"/>
              <a:t>Mensen met invaliditeit van FOD Sociale Zekerheid (+ 66%)</a:t>
            </a:r>
          </a:p>
          <a:p>
            <a:pPr lvl="2"/>
            <a:r>
              <a:rPr lang="nl-BE"/>
              <a:t>Mensen met inkomensgarantie ouderen (FPD)</a:t>
            </a:r>
          </a:p>
          <a:p>
            <a:pPr lvl="2"/>
            <a:r>
              <a:rPr lang="nl-BE"/>
              <a:t>Sociale huurder met collectief verwarmingssysteem (enkel voor gas)</a:t>
            </a:r>
          </a:p>
          <a:p>
            <a:endParaRPr lang="nl-BE" sz="1050"/>
          </a:p>
          <a:p>
            <a:pPr lvl="1"/>
            <a:r>
              <a:rPr lang="nl-BE"/>
              <a:t>Tijdelijk uitgebreide groep</a:t>
            </a:r>
          </a:p>
          <a:p>
            <a:pPr lvl="2"/>
            <a:r>
              <a:rPr lang="nl-BE"/>
              <a:t>Mensen met verhoogde tegemoetkoming</a:t>
            </a:r>
          </a:p>
          <a:p>
            <a:pPr lvl="2"/>
            <a:r>
              <a:rPr lang="nl-BE"/>
              <a:t>Tot 31 maart ‘23</a:t>
            </a:r>
            <a:endParaRPr lang="en-US"/>
          </a:p>
          <a:p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2D883C"/>
                </a:solidFill>
              </a:rPr>
              <a:t>Wie heeft recht op sociaal tarief? 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46" y="4673797"/>
            <a:ext cx="3494751" cy="1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681036" y="1800000"/>
            <a:ext cx="6385685" cy="468000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3175" lvl="1" indent="-3175"/>
            <a:r>
              <a:rPr lang="nl-BE" sz="2100" i="1" dirty="0"/>
              <a:t>Let op je officiële naam!</a:t>
            </a:r>
            <a:endParaRPr lang="nl-NL" sz="2100" dirty="0"/>
          </a:p>
          <a:p>
            <a:pPr marL="215900" lvl="2" indent="-215900"/>
            <a:r>
              <a:rPr lang="nl-BE" i="1" dirty="0"/>
              <a:t>Bv Betty i.p.v. Liesbeth</a:t>
            </a:r>
            <a:endParaRPr lang="nl-BE" i="1" dirty="0">
              <a:cs typeface="Arial"/>
            </a:endParaRPr>
          </a:p>
          <a:p>
            <a:pPr marL="3175" lvl="1" indent="-3175"/>
            <a:endParaRPr lang="nl-BE" i="1">
              <a:cs typeface="Arial"/>
            </a:endParaRPr>
          </a:p>
          <a:p>
            <a:pPr marL="3175" lvl="1" indent="-3175"/>
            <a:r>
              <a:rPr lang="nl-BE" sz="2100" i="1" dirty="0"/>
              <a:t>Wie krijgt VT?</a:t>
            </a:r>
            <a:endParaRPr lang="nl-BE" sz="2100" i="1" dirty="0">
              <a:cs typeface="Arial"/>
            </a:endParaRPr>
          </a:p>
          <a:p>
            <a:pPr marL="215900" lvl="2" indent="-215900"/>
            <a:r>
              <a:rPr lang="nl-NL" dirty="0"/>
              <a:t>Standaard</a:t>
            </a:r>
            <a:r>
              <a:rPr lang="nl-NL" b="1" dirty="0"/>
              <a:t>:</a:t>
            </a:r>
            <a:r>
              <a:rPr lang="nl-NL" dirty="0"/>
              <a:t> bruto belastbaar gezinsinkomen van jaar voordien. In 2022 20.292,59€, verhoogd met 3.756,71€ per bijkomend gezinslid</a:t>
            </a:r>
            <a:endParaRPr lang="nl-NL" dirty="0">
              <a:cs typeface="Arial"/>
            </a:endParaRPr>
          </a:p>
          <a:p>
            <a:pPr marL="215900" lvl="2" indent="-215900"/>
            <a:r>
              <a:rPr lang="nl-NL" dirty="0">
                <a:hlinkClick r:id="rId2"/>
              </a:rPr>
              <a:t>Specifieke doelgroepen</a:t>
            </a:r>
            <a:r>
              <a:rPr lang="nl-NL" dirty="0"/>
              <a:t>: 23.680,87€, verhoogd met 4.383,98€ per bijkomend gezinslid</a:t>
            </a:r>
            <a:br>
              <a:rPr lang="nl-NL" dirty="0"/>
            </a:br>
            <a:r>
              <a:rPr lang="nl-NL" sz="1900" dirty="0"/>
              <a:t>(</a:t>
            </a:r>
            <a:r>
              <a:rPr lang="nl-NL" sz="1900" i="1" dirty="0"/>
              <a:t>o.a.: invalide, gepensioneerde, volledig werkloos gedurende minstens 3 maanden, zelfstandige met overbruggingsrecht gedurende ten minste een kwartaal, eenoudergezin, ambtenaar 3 maand ziekte …)</a:t>
            </a:r>
            <a:endParaRPr lang="nl-NL" i="1" dirty="0">
              <a:cs typeface="Arial"/>
            </a:endParaRPr>
          </a:p>
          <a:p>
            <a:pPr marL="215900" lvl="2" indent="-215900"/>
            <a:endParaRPr lang="nl-NL">
              <a:cs typeface="Arial"/>
            </a:endParaRPr>
          </a:p>
          <a:p>
            <a:pPr marL="3175" lvl="1" indent="-3175"/>
            <a:r>
              <a:rPr lang="nl-NL" sz="2100" dirty="0"/>
              <a:t>GEEN volledig automatisme</a:t>
            </a:r>
            <a:endParaRPr lang="nl-NL" sz="2100" dirty="0">
              <a:cs typeface="Arial"/>
            </a:endParaRPr>
          </a:p>
          <a:p>
            <a:pPr marL="215900" lvl="2" indent="-215900"/>
            <a:endParaRPr lang="nl-NL">
              <a:cs typeface="Arial"/>
            </a:endParaRPr>
          </a:p>
          <a:p>
            <a:pPr marL="3175" lvl="1" indent="-3175"/>
            <a:r>
              <a:rPr lang="nl-NL" sz="2100" dirty="0"/>
              <a:t>Naam rechthebbende VT moet op contract staan! </a:t>
            </a:r>
            <a:endParaRPr lang="nl-BE">
              <a:cs typeface="Arial"/>
            </a:endParaRPr>
          </a:p>
          <a:p>
            <a:pPr marL="0" lvl="2" indent="0">
              <a:buNone/>
            </a:pPr>
            <a:endParaRPr lang="nl-BE" i="1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2D883C"/>
                </a:solidFill>
              </a:rPr>
              <a:t>Verhoogde tegemoetkoming &amp; sociaal tarief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Prijs sociaal tarief elektriciteit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5196"/>
              </p:ext>
            </p:extLst>
          </p:nvPr>
        </p:nvGraphicFramePr>
        <p:xfrm>
          <a:off x="669128" y="2021867"/>
          <a:ext cx="6191999" cy="3613813"/>
        </p:xfrm>
        <a:graphic>
          <a:graphicData uri="http://schemas.openxmlformats.org/drawingml/2006/table">
            <a:tbl>
              <a:tblPr firstRow="1" firstCol="1" bandRow="1"/>
              <a:tblGrid>
                <a:gridCol w="1813921">
                  <a:extLst>
                    <a:ext uri="{9D8B030D-6E8A-4147-A177-3AD203B41FA5}">
                      <a16:colId xmlns:a16="http://schemas.microsoft.com/office/drawing/2014/main" val="2883674240"/>
                    </a:ext>
                  </a:extLst>
                </a:gridCol>
                <a:gridCol w="1466526">
                  <a:extLst>
                    <a:ext uri="{9D8B030D-6E8A-4147-A177-3AD203B41FA5}">
                      <a16:colId xmlns:a16="http://schemas.microsoft.com/office/drawing/2014/main" val="4071811777"/>
                    </a:ext>
                  </a:extLst>
                </a:gridCol>
                <a:gridCol w="1466526">
                  <a:extLst>
                    <a:ext uri="{9D8B030D-6E8A-4147-A177-3AD203B41FA5}">
                      <a16:colId xmlns:a16="http://schemas.microsoft.com/office/drawing/2014/main" val="2695952691"/>
                    </a:ext>
                  </a:extLst>
                </a:gridCol>
                <a:gridCol w="1445026">
                  <a:extLst>
                    <a:ext uri="{9D8B030D-6E8A-4147-A177-3AD203B41FA5}">
                      <a16:colId xmlns:a16="http://schemas.microsoft.com/office/drawing/2014/main" val="1511234243"/>
                    </a:ext>
                  </a:extLst>
                </a:gridCol>
              </a:tblGrid>
              <a:tr h="1204605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Elektriciteit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kWh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Elektriciteit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3500 kWh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Elektriciteit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Prijs/dag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33826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€ 0,18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€ 637,57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€ 1,75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03867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€ 0,20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€ 700,15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€ 1,92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02206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€ 0,21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€ 743,02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€ 2,04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61546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€ 0,23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€ 796,01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€ 2,18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76676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2022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€ 0,24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€ 848,27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€ 2,32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6945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€ 0,23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€ 801,7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€ 2,2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4386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€ 0,24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€ 861,6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€ 2,36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13057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2022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€ 0,26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€ 927,82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€ 2,54 *</a:t>
                      </a:r>
                    </a:p>
                  </a:txBody>
                  <a:tcPr marL="122210" marR="1222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61396"/>
                  </a:ext>
                </a:extLst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5354516" y="5635680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3850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Prijs sociaal tarief aardgas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7618"/>
              </p:ext>
            </p:extLst>
          </p:nvPr>
        </p:nvGraphicFramePr>
        <p:xfrm>
          <a:off x="669128" y="2015644"/>
          <a:ext cx="6191999" cy="4292939"/>
        </p:xfrm>
        <a:graphic>
          <a:graphicData uri="http://schemas.openxmlformats.org/drawingml/2006/table">
            <a:tbl>
              <a:tblPr firstRow="1" firstCol="1" bandRow="1"/>
              <a:tblGrid>
                <a:gridCol w="1813921">
                  <a:extLst>
                    <a:ext uri="{9D8B030D-6E8A-4147-A177-3AD203B41FA5}">
                      <a16:colId xmlns:a16="http://schemas.microsoft.com/office/drawing/2014/main" val="3103626763"/>
                    </a:ext>
                  </a:extLst>
                </a:gridCol>
                <a:gridCol w="1466526">
                  <a:extLst>
                    <a:ext uri="{9D8B030D-6E8A-4147-A177-3AD203B41FA5}">
                      <a16:colId xmlns:a16="http://schemas.microsoft.com/office/drawing/2014/main" val="2980098079"/>
                    </a:ext>
                  </a:extLst>
                </a:gridCol>
                <a:gridCol w="1466526">
                  <a:extLst>
                    <a:ext uri="{9D8B030D-6E8A-4147-A177-3AD203B41FA5}">
                      <a16:colId xmlns:a16="http://schemas.microsoft.com/office/drawing/2014/main" val="1023272578"/>
                    </a:ext>
                  </a:extLst>
                </a:gridCol>
                <a:gridCol w="1445026">
                  <a:extLst>
                    <a:ext uri="{9D8B030D-6E8A-4147-A177-3AD203B41FA5}">
                      <a16:colId xmlns:a16="http://schemas.microsoft.com/office/drawing/2014/main" val="1905267652"/>
                    </a:ext>
                  </a:extLst>
                </a:gridCol>
              </a:tblGrid>
              <a:tr h="1234089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kWh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23260 kWh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Prijs/dag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42400"/>
                  </a:ext>
                </a:extLst>
              </a:tr>
              <a:tr h="363905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€ 0,021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€ 490,24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€ 1,34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07970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€ 0,024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€ 561,18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€ 1,54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51749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€ 0,024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€ 575,61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€ 1,57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196913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€ 0,027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€ 638,41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€ 1,75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68643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2022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€ 0,029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€ 688,98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€ 1,89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7293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2022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€ 0,028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€ 662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€ 1,81</a:t>
                      </a:r>
                      <a:r>
                        <a:rPr lang="nl-BE" sz="1700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endParaRPr lang="nl-BE" sz="17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78990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2022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€ 0,031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€ 526</a:t>
                      </a:r>
                      <a:r>
                        <a:rPr lang="nl-BE" sz="1700" i="1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l-BE" sz="1600" i="1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17000 kWh</a:t>
                      </a:r>
                      <a:r>
                        <a:rPr lang="nl-BE" sz="1600" i="1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BE" sz="1600" i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€ 1,44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70734"/>
                  </a:ext>
                </a:extLst>
              </a:tr>
              <a:tr h="3085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2022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€ 0,034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€ 578,08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i="1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l-BE" sz="1600" i="1" baseline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17000 kWh</a:t>
                      </a:r>
                      <a:r>
                        <a:rPr lang="nl-BE" sz="1600" i="1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BE" sz="1600" i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€ 1,58 *</a:t>
                      </a:r>
                    </a:p>
                  </a:txBody>
                  <a:tcPr marL="122211" marR="12221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9746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354516" y="6402749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328088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81037" y="2027582"/>
            <a:ext cx="6181200" cy="4452417"/>
          </a:xfrm>
        </p:spPr>
        <p:txBody>
          <a:bodyPr/>
          <a:lstStyle/>
          <a:p>
            <a:pPr lvl="1"/>
            <a:endParaRPr lang="nl-BE">
              <a:solidFill>
                <a:srgbClr val="FF0000"/>
              </a:solidFill>
            </a:endParaRPr>
          </a:p>
          <a:p>
            <a:pPr lvl="1"/>
            <a:r>
              <a:rPr lang="nl-BE"/>
              <a:t>Wanneer</a:t>
            </a:r>
            <a:r>
              <a:rPr lang="en-US"/>
              <a:t> is Fluvius je </a:t>
            </a:r>
            <a:r>
              <a:rPr lang="en-US" err="1"/>
              <a:t>leverancier</a:t>
            </a:r>
            <a:r>
              <a:rPr lang="en-US"/>
              <a:t>? </a:t>
            </a:r>
          </a:p>
          <a:p>
            <a:pPr lvl="2"/>
            <a:r>
              <a:rPr lang="nl-BE"/>
              <a:t>Na een drop bij commerciële leverancier</a:t>
            </a:r>
          </a:p>
          <a:p>
            <a:pPr lvl="2"/>
            <a:r>
              <a:rPr lang="nl-BE"/>
              <a:t>Je moet schuldenvrij zijn om terug over te stappen naar een commerciële leverancier.</a:t>
            </a:r>
          </a:p>
          <a:p>
            <a:pPr lvl="2"/>
            <a:endParaRPr lang="nl-BE" sz="800">
              <a:solidFill>
                <a:srgbClr val="FF0000"/>
              </a:solidFill>
            </a:endParaRPr>
          </a:p>
          <a:p>
            <a:pPr lvl="1"/>
            <a:r>
              <a:rPr lang="nl-BE"/>
              <a:t>3 tarieven bij Fluvius</a:t>
            </a:r>
          </a:p>
          <a:p>
            <a:pPr lvl="2">
              <a:buClr>
                <a:srgbClr val="2D883C"/>
              </a:buClr>
            </a:pPr>
            <a:r>
              <a:rPr lang="nl-BE" sz="1900"/>
              <a:t>Sociaal tarief</a:t>
            </a:r>
          </a:p>
          <a:p>
            <a:pPr lvl="2">
              <a:buClr>
                <a:srgbClr val="2D883C"/>
              </a:buClr>
            </a:pPr>
            <a:r>
              <a:rPr lang="nl-BE" sz="1900"/>
              <a:t>Ontradingstarief</a:t>
            </a:r>
          </a:p>
          <a:p>
            <a:pPr lvl="2">
              <a:buClr>
                <a:srgbClr val="2D883C"/>
              </a:buClr>
            </a:pPr>
            <a:r>
              <a:rPr lang="nl-BE" sz="1900"/>
              <a:t>Tarief noodleverancier</a:t>
            </a:r>
          </a:p>
          <a:p>
            <a:pPr lvl="2"/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/>
              <a:t>Ontradingstarief </a:t>
            </a:r>
            <a:r>
              <a:rPr lang="nl-BE" err="1"/>
              <a:t>a.k.a</a:t>
            </a:r>
            <a:r>
              <a:rPr lang="nl-BE"/>
              <a:t>. </a:t>
            </a:r>
            <a:r>
              <a:rPr lang="nl-BE" sz="2200"/>
              <a:t>standaardtarief Fluvius of tarief niet-beschermde gedropte klanten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8" y="1654120"/>
            <a:ext cx="1914175" cy="6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75" lvl="1" indent="-3175"/>
            <a:endParaRPr lang="nl-BE">
              <a:cs typeface="Arial"/>
            </a:endParaRPr>
          </a:p>
          <a:p>
            <a:pPr marL="3175" lvl="1" indent="-3175"/>
            <a:r>
              <a:rPr lang="nl-BE" sz="2100" dirty="0"/>
              <a:t>Klanten die door hun leverancier zijn gedropt en </a:t>
            </a:r>
            <a:r>
              <a:rPr lang="nl-BE" sz="2100" u="sng" dirty="0"/>
              <a:t>geen</a:t>
            </a:r>
            <a:r>
              <a:rPr lang="nl-BE" sz="2100" dirty="0"/>
              <a:t> recht hebben op sociaal tarief</a:t>
            </a:r>
            <a:endParaRPr lang="nl-BE" sz="2100" dirty="0">
              <a:cs typeface="Arial"/>
            </a:endParaRPr>
          </a:p>
          <a:p>
            <a:pPr marL="3175" indent="-3175"/>
            <a:endParaRPr lang="nl-BE">
              <a:cs typeface="Arial"/>
            </a:endParaRPr>
          </a:p>
          <a:p>
            <a:pPr marL="3175" indent="-3175"/>
            <a:r>
              <a:rPr lang="nl-BE" dirty="0"/>
              <a:t>Simpel uitgelegd: gemiddelde van de 5 populairste contracten uit het voorafgaand kwartaal</a:t>
            </a:r>
            <a:endParaRPr lang="nl-BE" dirty="0">
              <a:cs typeface="Arial"/>
            </a:endParaRPr>
          </a:p>
          <a:p>
            <a:pPr marL="3175" indent="-3175"/>
            <a:endParaRPr lang="nl-BE" b="1">
              <a:cs typeface="Arial"/>
            </a:endParaRPr>
          </a:p>
          <a:p>
            <a:pPr marL="3175" indent="-3175"/>
            <a:r>
              <a:rPr lang="nl-BE" b="1" dirty="0"/>
              <a:t>Opgelet: </a:t>
            </a:r>
          </a:p>
          <a:p>
            <a:r>
              <a:rPr lang="nl-BE" dirty="0"/>
              <a:t>Tarief noodleverancier: 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als je leverancier failliet ging en je nog geen andere leverancier hebt.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Zéér duur tarief op de markt.  </a:t>
            </a:r>
            <a:endParaRPr lang="en-US">
              <a:cs typeface="Arial"/>
            </a:endParaRPr>
          </a:p>
          <a:p>
            <a:pPr marL="3175" indent="-3175"/>
            <a:endParaRPr lang="nl-BE"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/>
              <a:t>Wie betaalt het ontradingstarief van netbeheerder Fluvius? </a:t>
            </a:r>
          </a:p>
        </p:txBody>
      </p:sp>
    </p:spTree>
    <p:extLst>
      <p:ext uri="{BB962C8B-B14F-4D97-AF65-F5344CB8AC3E}">
        <p14:creationId xmlns:p14="http://schemas.microsoft.com/office/powerpoint/2010/main" val="268891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>
                <a:solidFill>
                  <a:srgbClr val="2D883C"/>
                </a:solidFill>
              </a:rPr>
              <a:t>Prijs elektriciteit ontradingstarief Fluvius</a:t>
            </a:r>
            <a:endParaRPr lang="nl-BE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3500"/>
              </p:ext>
            </p:extLst>
          </p:nvPr>
        </p:nvGraphicFramePr>
        <p:xfrm>
          <a:off x="669126" y="1834493"/>
          <a:ext cx="6396134" cy="3696020"/>
        </p:xfrm>
        <a:graphic>
          <a:graphicData uri="http://schemas.openxmlformats.org/drawingml/2006/table">
            <a:tbl>
              <a:tblPr firstRow="1" firstCol="1" bandRow="1"/>
              <a:tblGrid>
                <a:gridCol w="1873721">
                  <a:extLst>
                    <a:ext uri="{9D8B030D-6E8A-4147-A177-3AD203B41FA5}">
                      <a16:colId xmlns:a16="http://schemas.microsoft.com/office/drawing/2014/main" val="1347207294"/>
                    </a:ext>
                  </a:extLst>
                </a:gridCol>
                <a:gridCol w="1514874">
                  <a:extLst>
                    <a:ext uri="{9D8B030D-6E8A-4147-A177-3AD203B41FA5}">
                      <a16:colId xmlns:a16="http://schemas.microsoft.com/office/drawing/2014/main" val="1671329424"/>
                    </a:ext>
                  </a:extLst>
                </a:gridCol>
                <a:gridCol w="1514874">
                  <a:extLst>
                    <a:ext uri="{9D8B030D-6E8A-4147-A177-3AD203B41FA5}">
                      <a16:colId xmlns:a16="http://schemas.microsoft.com/office/drawing/2014/main" val="1121155411"/>
                    </a:ext>
                  </a:extLst>
                </a:gridCol>
                <a:gridCol w="1492665">
                  <a:extLst>
                    <a:ext uri="{9D8B030D-6E8A-4147-A177-3AD203B41FA5}">
                      <a16:colId xmlns:a16="http://schemas.microsoft.com/office/drawing/2014/main" val="1932077665"/>
                    </a:ext>
                  </a:extLst>
                </a:gridCol>
              </a:tblGrid>
              <a:tr h="1232004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kWh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3500 kWh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Prijs/dag (incl. BTW)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2662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€ 0,333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€ 1167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€ 3,19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22804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€ 0,337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€ 1180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€ 3,23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0585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€ 0,344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€ 1204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€ 3,30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8222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2021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€ 0,371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€ 1300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€ 3,56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50140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2022</a:t>
                      </a:r>
                      <a:endParaRPr lang="nl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€ 0,439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€ 1537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€ 4,21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10001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2022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€ 0,532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€ 1864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€ 5,10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3985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r>
                        <a:rPr lang="nl-BE" sz="1700" b="1" kern="120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nl-BE" sz="1700" b="1" kern="12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€ 0,514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€ 1800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€ 4,93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101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</a:t>
                      </a:r>
                      <a:r>
                        <a:rPr lang="nl-BE" sz="1700" b="1" kern="1200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nl-BE" sz="1700" b="1" kern="12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€ 0,643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€ 2251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€ 6,17 *</a:t>
                      </a:r>
                    </a:p>
                  </a:txBody>
                  <a:tcPr marL="126239" marR="1262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06586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417626" y="5621805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76635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Prijs gas </a:t>
            </a:r>
            <a:br>
              <a:rPr lang="nl-BE"/>
            </a:br>
            <a:r>
              <a:rPr lang="nl-BE"/>
              <a:t>ontradingstarief Fluvius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45646"/>
              </p:ext>
            </p:extLst>
          </p:nvPr>
        </p:nvGraphicFramePr>
        <p:xfrm>
          <a:off x="669128" y="1972515"/>
          <a:ext cx="6276706" cy="4156236"/>
        </p:xfrm>
        <a:graphic>
          <a:graphicData uri="http://schemas.openxmlformats.org/drawingml/2006/table">
            <a:tbl>
              <a:tblPr firstRow="1" firstCol="1" bandRow="1"/>
              <a:tblGrid>
                <a:gridCol w="1838736">
                  <a:extLst>
                    <a:ext uri="{9D8B030D-6E8A-4147-A177-3AD203B41FA5}">
                      <a16:colId xmlns:a16="http://schemas.microsoft.com/office/drawing/2014/main" val="3092466078"/>
                    </a:ext>
                  </a:extLst>
                </a:gridCol>
                <a:gridCol w="1486588">
                  <a:extLst>
                    <a:ext uri="{9D8B030D-6E8A-4147-A177-3AD203B41FA5}">
                      <a16:colId xmlns:a16="http://schemas.microsoft.com/office/drawing/2014/main" val="2604350693"/>
                    </a:ext>
                  </a:extLst>
                </a:gridCol>
                <a:gridCol w="1486588">
                  <a:extLst>
                    <a:ext uri="{9D8B030D-6E8A-4147-A177-3AD203B41FA5}">
                      <a16:colId xmlns:a16="http://schemas.microsoft.com/office/drawing/2014/main" val="2866431513"/>
                    </a:ext>
                  </a:extLst>
                </a:gridCol>
                <a:gridCol w="1464794">
                  <a:extLst>
                    <a:ext uri="{9D8B030D-6E8A-4147-A177-3AD203B41FA5}">
                      <a16:colId xmlns:a16="http://schemas.microsoft.com/office/drawing/2014/main" val="338199727"/>
                    </a:ext>
                  </a:extLst>
                </a:gridCol>
              </a:tblGrid>
              <a:tr h="1209000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kWh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 / 23260 kWh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Prijs/dag (incl. BTW)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4074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€ 0,046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€ 1062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€ 2,91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62491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€ 0,047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€ 1113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€ 3,05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06500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€ 0,049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€ 1154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€ 3,16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27005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2021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€ 0,063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€ 1471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€ 4,03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46109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Jan 2022</a:t>
                      </a:r>
                      <a:endParaRPr lang="nl-B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€ 0,104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€ 2428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€ 6,65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6097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 2022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€ 0,137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€ 3195</a:t>
                      </a:r>
                      <a:r>
                        <a:rPr lang="nl-BE" sz="1600" baseline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€ 8,75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77185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 2022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€ 0,142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€ 2418 *</a:t>
                      </a:r>
                      <a:b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i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(17000 kWh)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€ 6,62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74395"/>
                  </a:ext>
                </a:extLst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Okt 2022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€ 0,155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€ 2631 *</a:t>
                      </a:r>
                      <a:b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sz="1600" i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(17000 kWh)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nl-BE" sz="16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€ 7,21 *</a:t>
                      </a:r>
                    </a:p>
                  </a:txBody>
                  <a:tcPr marL="123882" marR="1238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18345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417626" y="6253280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13708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9183026"/>
              </p:ext>
            </p:extLst>
          </p:nvPr>
        </p:nvGraphicFramePr>
        <p:xfrm>
          <a:off x="669128" y="1229490"/>
          <a:ext cx="685323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309">
                  <a:extLst>
                    <a:ext uri="{9D8B030D-6E8A-4147-A177-3AD203B41FA5}">
                      <a16:colId xmlns:a16="http://schemas.microsoft.com/office/drawing/2014/main" val="2751149199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687147116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3166253075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545143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sept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Sociaal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‘Normaal’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500"/>
                        <a:t>Ontradingstarief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4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elektriciteit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861,5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3132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aardgas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5822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03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Totaal/maand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115,6 €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746 €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351,5 €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29847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op een rijtje</a:t>
            </a:r>
          </a:p>
        </p:txBody>
      </p:sp>
      <p:graphicFrame>
        <p:nvGraphicFramePr>
          <p:cNvPr id="5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2217868"/>
              </p:ext>
            </p:extLst>
          </p:nvPr>
        </p:nvGraphicFramePr>
        <p:xfrm>
          <a:off x="669128" y="2911751"/>
          <a:ext cx="685323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309">
                  <a:extLst>
                    <a:ext uri="{9D8B030D-6E8A-4147-A177-3AD203B41FA5}">
                      <a16:colId xmlns:a16="http://schemas.microsoft.com/office/drawing/2014/main" val="2751149199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687147116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3166253075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545143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Sociaal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‘Normaal’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500"/>
                        <a:t>Ontradingstarief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4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elektriciteit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aardgas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4469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03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Totaal/maand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125,5 €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596 €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406,9 €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29847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412867"/>
              </p:ext>
            </p:extLst>
          </p:nvPr>
        </p:nvGraphicFramePr>
        <p:xfrm>
          <a:off x="669128" y="4594012"/>
          <a:ext cx="6853236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309">
                  <a:extLst>
                    <a:ext uri="{9D8B030D-6E8A-4147-A177-3AD203B41FA5}">
                      <a16:colId xmlns:a16="http://schemas.microsoft.com/office/drawing/2014/main" val="2751149199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687147116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3166253075"/>
                    </a:ext>
                  </a:extLst>
                </a:gridCol>
                <a:gridCol w="1713309">
                  <a:extLst>
                    <a:ext uri="{9D8B030D-6E8A-4147-A177-3AD203B41FA5}">
                      <a16:colId xmlns:a16="http://schemas.microsoft.com/office/drawing/2014/main" val="2545143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Sociaal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/>
                        <a:t>‘Normaal’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500"/>
                        <a:t>Ontradingstarief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4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elektriciteit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aardgas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3532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2631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03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Totaal/maand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125,5 €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491 €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406,9 €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2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88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75" lvl="1" indent="-3175"/>
            <a:r>
              <a:rPr lang="nl-BE" sz="2100" dirty="0"/>
              <a:t>Gas steeg het hardst</a:t>
            </a:r>
            <a:endParaRPr lang="nl-NL" sz="2100" dirty="0"/>
          </a:p>
          <a:p>
            <a:pPr marL="215900" lvl="2" indent="-215900"/>
            <a:r>
              <a:rPr lang="nl-BE" dirty="0"/>
              <a:t>Tot 6 x duurder. Fluctueert hard, nu 3,5 x duurder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Onzekere toekomst. Geen voorspellingen mogelijk</a:t>
            </a:r>
            <a:endParaRPr lang="nl-BE" dirty="0">
              <a:cs typeface="Arial"/>
            </a:endParaRPr>
          </a:p>
          <a:p>
            <a:pPr marL="3175" lvl="1" indent="-3175"/>
            <a:r>
              <a:rPr lang="nl-BE" sz="2100" dirty="0"/>
              <a:t>Ontradingstarief netbeheerder</a:t>
            </a:r>
            <a:endParaRPr lang="nl-BE" sz="2100" dirty="0">
              <a:cs typeface="Arial"/>
            </a:endParaRPr>
          </a:p>
          <a:p>
            <a:pPr marL="215900" lvl="2" indent="-215900"/>
            <a:r>
              <a:rPr lang="nl-BE" dirty="0"/>
              <a:t>Geen plafonnering zoals bij sociaal tarief</a:t>
            </a:r>
            <a:endParaRPr lang="nl-BE" dirty="0">
              <a:cs typeface="Arial"/>
            </a:endParaRPr>
          </a:p>
          <a:p>
            <a:pPr marL="3175" lvl="1" indent="-3175"/>
            <a:r>
              <a:rPr lang="nl-BE" sz="2100" dirty="0"/>
              <a:t>Budgetmeter </a:t>
            </a:r>
            <a:endParaRPr lang="nl-BE" sz="2100" dirty="0">
              <a:cs typeface="Arial"/>
            </a:endParaRPr>
          </a:p>
          <a:p>
            <a:pPr marL="215900" lvl="2" indent="-215900"/>
            <a:r>
              <a:rPr lang="nl-BE" dirty="0"/>
              <a:t>Hogere opladingen nodig!</a:t>
            </a:r>
            <a:endParaRPr lang="nl-BE" dirty="0">
              <a:cs typeface="Arial"/>
            </a:endParaRPr>
          </a:p>
          <a:p>
            <a:pPr marL="3175" lvl="1" indent="-3175"/>
            <a:r>
              <a:rPr lang="nl-BE" sz="2100" dirty="0"/>
              <a:t>Mensen net boven verhoogde tegemoetkoming</a:t>
            </a:r>
            <a:endParaRPr lang="nl-BE" sz="2100" dirty="0">
              <a:cs typeface="Arial"/>
            </a:endParaRPr>
          </a:p>
          <a:p>
            <a:pPr marL="215900" lvl="2" indent="-215900"/>
            <a:r>
              <a:rPr lang="nl-BE" dirty="0"/>
              <a:t>Voorschotten van € 500 voor gem. verbruik zijn niet abnormaal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Hoge jaarafrekeningen + verhoogde voorschotten</a:t>
            </a:r>
            <a:endParaRPr lang="nl-BE" dirty="0">
              <a:cs typeface="Arial"/>
            </a:endParaRPr>
          </a:p>
          <a:p>
            <a:pPr marL="0" lvl="2" indent="0">
              <a:buNone/>
            </a:pPr>
            <a:endParaRPr lang="nl-BE"/>
          </a:p>
          <a:p>
            <a:pPr marL="0" lvl="2" indent="0">
              <a:buNone/>
            </a:pPr>
            <a:endParaRPr lang="nl-BE"/>
          </a:p>
          <a:p>
            <a:pPr marL="3175" indent="-3175"/>
            <a:endParaRPr lang="nl-BE">
              <a:cs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Conclusies prijzen</a:t>
            </a:r>
          </a:p>
        </p:txBody>
      </p:sp>
    </p:spTree>
    <p:extLst>
      <p:ext uri="{BB962C8B-B14F-4D97-AF65-F5344CB8AC3E}">
        <p14:creationId xmlns:p14="http://schemas.microsoft.com/office/powerpoint/2010/main" val="7175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 marL="215900" lvl="2" indent="-215900"/>
            <a:r>
              <a:rPr lang="nl-BE" dirty="0"/>
              <a:t>reeds meer dan 20 jaar een thema voor SAAMO</a:t>
            </a:r>
            <a:endParaRPr lang="nl-NL" dirty="0"/>
          </a:p>
          <a:p>
            <a:pPr marL="215900" lvl="2" indent="-215900"/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eerst vanuit Antwerpen provincie, dan West-Vlaanderen en nu de rest van Vlaanderen</a:t>
            </a:r>
            <a:endParaRPr lang="nl-BE" dirty="0">
              <a:cs typeface="Arial"/>
            </a:endParaRPr>
          </a:p>
          <a:p>
            <a:pPr marL="215900" lvl="2" indent="-215900"/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De Experten: maandelijkse bijeenkomst met mensen in energiearmoede uit Vlaanderen</a:t>
            </a:r>
            <a:endParaRPr lang="nl-BE" dirty="0">
              <a:cs typeface="Arial"/>
            </a:endParaRPr>
          </a:p>
          <a:p>
            <a:pPr marL="629920" lvl="3" indent="-395605"/>
            <a:r>
              <a:rPr lang="nl-BE" dirty="0"/>
              <a:t>i</a:t>
            </a:r>
            <a:r>
              <a:rPr lang="nl-BE" dirty="0" smtClean="0"/>
              <a:t>nformatie</a:t>
            </a:r>
            <a:endParaRPr lang="nl-BE" dirty="0">
              <a:cs typeface="Arial"/>
            </a:endParaRPr>
          </a:p>
          <a:p>
            <a:pPr marL="629920" lvl="3" indent="-395605"/>
            <a:r>
              <a:rPr lang="nl-BE" dirty="0"/>
              <a:t>beleidsinput (o.a. via armoedetoets)</a:t>
            </a:r>
            <a:endParaRPr lang="nl-BE" dirty="0">
              <a:cs typeface="Arial"/>
            </a:endParaRPr>
          </a:p>
          <a:p>
            <a:pPr marL="215900" lvl="2" indent="-215900"/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eigen projecten: Papillon, renovatie huurmarkt, Dampoort Knapt op …</a:t>
            </a:r>
            <a:endParaRPr lang="nl-BE" dirty="0">
              <a:cs typeface="Arial"/>
            </a:endParaRPr>
          </a:p>
          <a:p>
            <a:pPr marL="215900" lvl="2" indent="-215900"/>
            <a:endParaRPr lang="nl-BE" dirty="0">
              <a:cs typeface="Arial"/>
            </a:endParaRPr>
          </a:p>
          <a:p>
            <a:pPr marL="215900" lvl="2" indent="-215900"/>
            <a:r>
              <a:rPr lang="nl-BE" dirty="0" err="1"/>
              <a:t>sectorwerkgroep</a:t>
            </a:r>
            <a:r>
              <a:rPr lang="nl-BE" dirty="0"/>
              <a:t> van opbouwwerkers komt regelmatig bijeen:</a:t>
            </a:r>
            <a:endParaRPr lang="nl-BE" dirty="0">
              <a:cs typeface="Arial"/>
            </a:endParaRPr>
          </a:p>
          <a:p>
            <a:pPr marL="629920" lvl="3" indent="-395605"/>
            <a:r>
              <a:rPr lang="nl-BE" dirty="0"/>
              <a:t>praktijkuitwisseling</a:t>
            </a:r>
            <a:endParaRPr lang="nl-BE" dirty="0">
              <a:cs typeface="Arial"/>
            </a:endParaRPr>
          </a:p>
          <a:p>
            <a:pPr marL="629920" lvl="3" indent="-395605"/>
            <a:r>
              <a:rPr lang="nl-BE" dirty="0"/>
              <a:t>beleidsvoorbereidend werk</a:t>
            </a:r>
            <a:endParaRPr lang="nl-BE" dirty="0">
              <a:cs typeface="Arial"/>
            </a:endParaRPr>
          </a:p>
          <a:p>
            <a:pPr marL="0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SAAMO &amp; Energiearmoede</a:t>
            </a:r>
          </a:p>
        </p:txBody>
      </p:sp>
    </p:spTree>
    <p:extLst>
      <p:ext uri="{BB962C8B-B14F-4D97-AF65-F5344CB8AC3E}">
        <p14:creationId xmlns:p14="http://schemas.microsoft.com/office/powerpoint/2010/main" val="270532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128" y="1085666"/>
            <a:ext cx="6877365" cy="266865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Regionale verschillen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8" y="3815062"/>
            <a:ext cx="6877365" cy="26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81036" y="1800000"/>
            <a:ext cx="7091363" cy="4680000"/>
          </a:xfrm>
        </p:spPr>
        <p:txBody>
          <a:bodyPr/>
          <a:lstStyle/>
          <a:p>
            <a:r>
              <a:rPr lang="nl-BE"/>
              <a:t>Bijvoorbeeld: </a:t>
            </a:r>
          </a:p>
          <a:p>
            <a:pPr lvl="2"/>
            <a:r>
              <a:rPr lang="nl-BE"/>
              <a:t>€ 2000 jaarafrekening</a:t>
            </a:r>
          </a:p>
          <a:p>
            <a:pPr lvl="2"/>
            <a:r>
              <a:rPr lang="nl-BE"/>
              <a:t>+ nieuw verhoogd voorschotbedrag</a:t>
            </a:r>
          </a:p>
          <a:p>
            <a:pPr lvl="2"/>
            <a:endParaRPr lang="nl-BE"/>
          </a:p>
          <a:p>
            <a:pPr lvl="1"/>
            <a:r>
              <a:rPr lang="nl-BE"/>
              <a:t>Eerste advies aan mensen: </a:t>
            </a:r>
          </a:p>
          <a:p>
            <a:pPr lvl="2"/>
            <a:r>
              <a:rPr lang="nl-BE"/>
              <a:t>Niet wachten om stappen te zetten!</a:t>
            </a:r>
          </a:p>
          <a:p>
            <a:pPr lvl="3"/>
            <a:r>
              <a:rPr lang="nl-BE"/>
              <a:t>Contacteer de leverancier voor een</a:t>
            </a:r>
            <a:br>
              <a:rPr lang="nl-BE"/>
            </a:br>
            <a:r>
              <a:rPr lang="nl-BE"/>
              <a:t>afbetaalplan</a:t>
            </a:r>
          </a:p>
          <a:p>
            <a:pPr lvl="2"/>
            <a:r>
              <a:rPr lang="nl-BE"/>
              <a:t>Indien nodig: hulp zoeken!</a:t>
            </a:r>
          </a:p>
          <a:p>
            <a:pPr lvl="3"/>
            <a:r>
              <a:rPr lang="nl-BE"/>
              <a:t>Sociaal Huis / CAW / … </a:t>
            </a:r>
          </a:p>
          <a:p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En dan valt de jaarafrekening in de bus …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0572" y="2015660"/>
            <a:ext cx="3132137" cy="3132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591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81036" y="1800000"/>
            <a:ext cx="6524833" cy="4680000"/>
          </a:xfrm>
        </p:spPr>
        <p:txBody>
          <a:bodyPr>
            <a:normAutofit/>
          </a:bodyPr>
          <a:lstStyle/>
          <a:p>
            <a:pPr lvl="1"/>
            <a:r>
              <a:rPr lang="nl-BE"/>
              <a:t>Leverancier wil afbetalingsplan in max. 12 schijven</a:t>
            </a:r>
          </a:p>
          <a:p>
            <a:pPr lvl="2"/>
            <a:r>
              <a:rPr lang="nl-BE"/>
              <a:t>Om schuldenvrij te zijn vóór de volgende jaarafrekening</a:t>
            </a:r>
          </a:p>
          <a:p>
            <a:pPr lvl="2"/>
            <a:r>
              <a:rPr lang="nl-BE"/>
              <a:t>Vb. € 2000 jaarafrekening</a:t>
            </a:r>
          </a:p>
          <a:p>
            <a:pPr lvl="3"/>
            <a:r>
              <a:rPr lang="nl-BE"/>
              <a:t>€ 170 per maand afbetaling</a:t>
            </a:r>
          </a:p>
          <a:p>
            <a:pPr lvl="3"/>
            <a:r>
              <a:rPr lang="nl-BE"/>
              <a:t>+ hogere voorschotfactuur</a:t>
            </a:r>
          </a:p>
          <a:p>
            <a:pPr lvl="2"/>
            <a:r>
              <a:rPr lang="nl-BE"/>
              <a:t>1 keer afbetaling niet betalen = afbetaalplan wordt stopgezet</a:t>
            </a:r>
          </a:p>
          <a:p>
            <a:pPr lvl="3"/>
            <a:r>
              <a:rPr lang="nl-BE"/>
              <a:t>Kost moeite om terug op te starten</a:t>
            </a:r>
          </a:p>
          <a:p>
            <a:pPr lvl="2"/>
            <a:r>
              <a:rPr lang="nl-BE"/>
              <a:t>Zo niet?</a:t>
            </a:r>
          </a:p>
          <a:p>
            <a:pPr lvl="3"/>
            <a:r>
              <a:rPr lang="nl-BE"/>
              <a:t>incassobureau of deurwaarder</a:t>
            </a:r>
          </a:p>
          <a:p>
            <a:pPr lvl="3"/>
            <a:r>
              <a:rPr lang="nl-BE"/>
              <a:t>Via een drop naar de netbeheerder</a:t>
            </a:r>
          </a:p>
          <a:p>
            <a:pPr lvl="2"/>
            <a:endParaRPr lang="nl-BE"/>
          </a:p>
          <a:p>
            <a:endParaRPr lang="nl-B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69127" y="646120"/>
            <a:ext cx="8027611" cy="1008000"/>
          </a:xfrm>
        </p:spPr>
        <p:txBody>
          <a:bodyPr/>
          <a:lstStyle/>
          <a:p>
            <a:r>
              <a:rPr lang="nl-BE"/>
              <a:t>Haalbaar afbetalingsplan mogelijk? </a:t>
            </a:r>
          </a:p>
        </p:txBody>
      </p:sp>
    </p:spTree>
    <p:extLst>
      <p:ext uri="{BB962C8B-B14F-4D97-AF65-F5344CB8AC3E}">
        <p14:creationId xmlns:p14="http://schemas.microsoft.com/office/powerpoint/2010/main" val="45518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Procedure niet-betaling bij de leverancier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0" y="2283381"/>
            <a:ext cx="8747185" cy="23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6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8" y="1755290"/>
            <a:ext cx="6742080" cy="4548795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69128" y="646120"/>
            <a:ext cx="8237480" cy="1008000"/>
          </a:xfrm>
        </p:spPr>
        <p:txBody>
          <a:bodyPr/>
          <a:lstStyle/>
          <a:p>
            <a:r>
              <a:rPr lang="nl-BE"/>
              <a:t>Procedure niet-betalen leveranciers sedert 1 juli</a:t>
            </a:r>
          </a:p>
        </p:txBody>
      </p:sp>
    </p:spTree>
    <p:extLst>
      <p:ext uri="{BB962C8B-B14F-4D97-AF65-F5344CB8AC3E}">
        <p14:creationId xmlns:p14="http://schemas.microsoft.com/office/powerpoint/2010/main" val="118857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69128" y="646120"/>
            <a:ext cx="8202310" cy="1008000"/>
          </a:xfrm>
        </p:spPr>
        <p:txBody>
          <a:bodyPr/>
          <a:lstStyle/>
          <a:p>
            <a:r>
              <a:rPr lang="nl-BE"/>
              <a:t>Procedure Fluvius sedert 1 juli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8" y="1258466"/>
            <a:ext cx="6745620" cy="5653160"/>
          </a:xfrm>
        </p:spPr>
      </p:pic>
    </p:spTree>
    <p:extLst>
      <p:ext uri="{BB962C8B-B14F-4D97-AF65-F5344CB8AC3E}">
        <p14:creationId xmlns:p14="http://schemas.microsoft.com/office/powerpoint/2010/main" val="385595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69128" y="646120"/>
            <a:ext cx="8202310" cy="1008000"/>
          </a:xfrm>
        </p:spPr>
        <p:txBody>
          <a:bodyPr/>
          <a:lstStyle/>
          <a:p>
            <a:r>
              <a:rPr lang="nl-BE"/>
              <a:t>Procedure Fluvius sedert 1 juli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3" y="1450731"/>
            <a:ext cx="5837144" cy="5113530"/>
          </a:xfrm>
        </p:spPr>
      </p:pic>
      <p:sp>
        <p:nvSpPr>
          <p:cNvPr id="6" name="Tekstvak 5"/>
          <p:cNvSpPr txBox="1"/>
          <p:nvPr/>
        </p:nvSpPr>
        <p:spPr>
          <a:xfrm>
            <a:off x="1872762" y="5125915"/>
            <a:ext cx="1099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/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815862" y="6093069"/>
            <a:ext cx="2092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als schuld &lt; 150€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15862" y="2681654"/>
            <a:ext cx="313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€90 E / € 140 G</a:t>
            </a:r>
            <a:br>
              <a:rPr lang="nl-BE" sz="1400"/>
            </a:br>
            <a:r>
              <a:rPr lang="nl-BE" sz="1400"/>
              <a:t>nu nog eens update voor winter</a:t>
            </a:r>
          </a:p>
        </p:txBody>
      </p:sp>
    </p:spTree>
    <p:extLst>
      <p:ext uri="{BB962C8B-B14F-4D97-AF65-F5344CB8AC3E}">
        <p14:creationId xmlns:p14="http://schemas.microsoft.com/office/powerpoint/2010/main" val="2509682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Wie is de goedkoopste leverancier?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202" y="1800225"/>
            <a:ext cx="487339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>
            <a:extLst>
              <a:ext uri="{FF2B5EF4-FFF2-40B4-BE49-F238E27FC236}">
                <a16:creationId xmlns:a16="http://schemas.microsoft.com/office/drawing/2014/main" id="{B8262BA1-33A7-4E24-B849-C8460B1C10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8822" y="3284538"/>
            <a:ext cx="1304925" cy="65246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805070" y="646113"/>
            <a:ext cx="6845379" cy="1008062"/>
          </a:xfrm>
        </p:spPr>
        <p:txBody>
          <a:bodyPr/>
          <a:lstStyle/>
          <a:p>
            <a:r>
              <a:rPr lang="nl-NL"/>
              <a:t>Verschillende leveranciers van gas en elektriciteit</a:t>
            </a:r>
            <a:endParaRPr lang="en-US"/>
          </a:p>
        </p:txBody>
      </p:sp>
      <p:pic>
        <p:nvPicPr>
          <p:cNvPr id="5" name="Picture 43">
            <a:extLst>
              <a:ext uri="{FF2B5EF4-FFF2-40B4-BE49-F238E27FC236}">
                <a16:creationId xmlns:a16="http://schemas.microsoft.com/office/drawing/2014/main" id="{6F4DD6B3-0E67-4668-8E54-1D5D3525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58" y="4573396"/>
            <a:ext cx="1468054" cy="448572"/>
          </a:xfrm>
          <a:prstGeom prst="rect">
            <a:avLst/>
          </a:prstGeom>
        </p:spPr>
      </p:pic>
      <p:pic>
        <p:nvPicPr>
          <p:cNvPr id="6" name="Picture 53">
            <a:extLst>
              <a:ext uri="{FF2B5EF4-FFF2-40B4-BE49-F238E27FC236}">
                <a16:creationId xmlns:a16="http://schemas.microsoft.com/office/drawing/2014/main" id="{722AAE2B-3850-4156-BC59-F11BA3FE3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49" y="3302034"/>
            <a:ext cx="1133669" cy="790585"/>
          </a:xfrm>
          <a:prstGeom prst="rect">
            <a:avLst/>
          </a:prstGeom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34EA876A-0B0B-4A4E-83E9-24D5D72C1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477" y="4596130"/>
            <a:ext cx="1695461" cy="506891"/>
          </a:xfrm>
          <a:prstGeom prst="rect">
            <a:avLst/>
          </a:prstGeom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90331178-7B70-405C-9395-03CD8B59B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438" y="2245462"/>
            <a:ext cx="1673001" cy="742687"/>
          </a:xfrm>
          <a:prstGeom prst="rect">
            <a:avLst/>
          </a:prstGeom>
        </p:spPr>
      </p:pic>
      <p:pic>
        <p:nvPicPr>
          <p:cNvPr id="9" name="Picture 39">
            <a:extLst>
              <a:ext uri="{FF2B5EF4-FFF2-40B4-BE49-F238E27FC236}">
                <a16:creationId xmlns:a16="http://schemas.microsoft.com/office/drawing/2014/main" id="{80F556A9-BB43-47A3-BFC4-FACE287B2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710" y="3280486"/>
            <a:ext cx="1880729" cy="812133"/>
          </a:xfrm>
          <a:prstGeom prst="rect">
            <a:avLst/>
          </a:prstGeom>
        </p:spPr>
      </p:pic>
      <p:pic>
        <p:nvPicPr>
          <p:cNvPr id="10" name="Picture 42">
            <a:extLst>
              <a:ext uri="{FF2B5EF4-FFF2-40B4-BE49-F238E27FC236}">
                <a16:creationId xmlns:a16="http://schemas.microsoft.com/office/drawing/2014/main" id="{D195E066-C5DA-4F98-ADC4-DD91DBD0E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090" y="2259842"/>
            <a:ext cx="1674201" cy="502261"/>
          </a:xfrm>
          <a:prstGeom prst="rect">
            <a:avLst/>
          </a:prstGeom>
        </p:spPr>
      </p:pic>
      <p:pic>
        <p:nvPicPr>
          <p:cNvPr id="11" name="Content Placeholder 31">
            <a:extLst>
              <a:ext uri="{FF2B5EF4-FFF2-40B4-BE49-F238E27FC236}">
                <a16:creationId xmlns:a16="http://schemas.microsoft.com/office/drawing/2014/main" id="{6DA41426-0D22-4B41-B0A4-2C05C0F6F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544" y="2305867"/>
            <a:ext cx="1189971" cy="65364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3364438" y="581421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en vele anderen …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6226090" y="3280486"/>
            <a:ext cx="1285053" cy="932285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8809" y="4406526"/>
            <a:ext cx="1353429" cy="10059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1"/>
          <a:srcRect l="10585" t="24376" r="39202" b="25338"/>
          <a:stretch/>
        </p:blipFill>
        <p:spPr>
          <a:xfrm>
            <a:off x="6055083" y="4348936"/>
            <a:ext cx="1339736" cy="1003602"/>
          </a:xfrm>
          <a:prstGeom prst="rect">
            <a:avLst/>
          </a:prstGeom>
        </p:spPr>
      </p:pic>
      <p:cxnSp>
        <p:nvCxnSpPr>
          <p:cNvPr id="16" name="Rechte verbindingslijn met pijl 15"/>
          <p:cNvCxnSpPr/>
          <p:nvPr/>
        </p:nvCxnSpPr>
        <p:spPr>
          <a:xfrm>
            <a:off x="5279858" y="4849574"/>
            <a:ext cx="6874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4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Verschillende contracten bij één leverancier</a:t>
            </a:r>
            <a:endParaRPr lang="nl-BE"/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Voorbeeld:		     Voorbeeld:</a:t>
            </a:r>
          </a:p>
          <a:p>
            <a:endParaRPr lang="nl-NL"/>
          </a:p>
          <a:p>
            <a:endParaRPr lang="nl-NL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>
                <a:solidFill>
                  <a:schemeClr val="tx1"/>
                </a:solidFill>
              </a:rPr>
              <a:t> </a:t>
            </a:r>
            <a:r>
              <a:rPr lang="nl-NL" sz="1800" b="0" i="1" strike="sngStrike">
                <a:solidFill>
                  <a:schemeClr val="tx1"/>
                </a:solidFill>
              </a:rPr>
              <a:t>Easy vast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>
                <a:solidFill>
                  <a:schemeClr val="tx1"/>
                </a:solidFill>
              </a:rPr>
              <a:t> Easy variabel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>
                <a:solidFill>
                  <a:schemeClr val="tx1"/>
                </a:solidFill>
              </a:rPr>
              <a:t> </a:t>
            </a:r>
            <a:r>
              <a:rPr lang="nl-NL" sz="1800" b="0" i="1" strike="sngStrike">
                <a:solidFill>
                  <a:schemeClr val="tx1"/>
                </a:solidFill>
              </a:rPr>
              <a:t>Easy3 vast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>
                <a:solidFill>
                  <a:schemeClr val="tx1"/>
                </a:solidFill>
              </a:rPr>
              <a:t> Flow variabel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 i="1">
                <a:solidFill>
                  <a:schemeClr val="tx1"/>
                </a:solidFill>
              </a:rPr>
              <a:t> </a:t>
            </a:r>
            <a:r>
              <a:rPr lang="nl-NL" sz="1800" b="0" i="1" strike="sngStrike">
                <a:solidFill>
                  <a:schemeClr val="tx1"/>
                </a:solidFill>
              </a:rPr>
              <a:t>Direct vast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>
                <a:solidFill>
                  <a:schemeClr val="tx1"/>
                </a:solidFill>
              </a:rPr>
              <a:t> Direct variabel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 i="1">
                <a:solidFill>
                  <a:schemeClr val="tx1"/>
                </a:solidFill>
              </a:rPr>
              <a:t> </a:t>
            </a:r>
            <a:r>
              <a:rPr lang="nl-NL" sz="1800" b="0" i="1" strike="sngStrike">
                <a:solidFill>
                  <a:schemeClr val="tx1"/>
                </a:solidFill>
              </a:rPr>
              <a:t>Drive vast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b="0" i="1">
                <a:solidFill>
                  <a:schemeClr val="tx1"/>
                </a:solidFill>
              </a:rPr>
              <a:t> </a:t>
            </a:r>
            <a:r>
              <a:rPr lang="nl-NL" sz="1800" b="0" i="1" strike="sngStrike" err="1">
                <a:solidFill>
                  <a:schemeClr val="tx1"/>
                </a:solidFill>
              </a:rPr>
              <a:t>Dynamic</a:t>
            </a:r>
            <a:r>
              <a:rPr lang="nl-NL" sz="1800" b="0" i="1" strike="sngStrike">
                <a:solidFill>
                  <a:schemeClr val="tx1"/>
                </a:solidFill>
              </a:rPr>
              <a:t> Variabel</a:t>
            </a:r>
          </a:p>
          <a:p>
            <a:pPr lvl="2"/>
            <a:endParaRPr lang="nl-NL"/>
          </a:p>
          <a:p>
            <a:endParaRPr lang="nl-NL"/>
          </a:p>
          <a:p>
            <a:endParaRPr lang="nl-NL"/>
          </a:p>
          <a:p>
            <a:endParaRPr lang="en-US"/>
          </a:p>
        </p:txBody>
      </p:sp>
      <p:pic>
        <p:nvPicPr>
          <p:cNvPr id="5" name="Picture 39">
            <a:extLst>
              <a:ext uri="{FF2B5EF4-FFF2-40B4-BE49-F238E27FC236}">
                <a16:creationId xmlns:a16="http://schemas.microsoft.com/office/drawing/2014/main" id="{80F556A9-BB43-47A3-BFC4-FACE287B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132509"/>
            <a:ext cx="1880729" cy="812133"/>
          </a:xfrm>
          <a:prstGeom prst="rect">
            <a:avLst/>
          </a:prstGeom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D195E066-C5DA-4F98-ADC4-DD91DBD0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28" y="2287444"/>
            <a:ext cx="1674201" cy="502261"/>
          </a:xfrm>
          <a:prstGeom prst="rect">
            <a:avLst/>
          </a:prstGeom>
        </p:spPr>
      </p:pic>
      <p:sp>
        <p:nvSpPr>
          <p:cNvPr id="9" name="Tijdelijke aanduiding voor inhoud 1"/>
          <p:cNvSpPr txBox="1">
            <a:spLocks/>
          </p:cNvSpPr>
          <p:nvPr/>
        </p:nvSpPr>
        <p:spPr>
          <a:xfrm>
            <a:off x="3771637" y="3161107"/>
            <a:ext cx="4177290" cy="2618591"/>
          </a:xfrm>
          <a:prstGeom prst="rect">
            <a:avLst/>
          </a:prstGeom>
        </p:spPr>
        <p:txBody>
          <a:bodyPr vert="horz" lIns="0" tIns="0" rIns="0" bIns="0" numCol="2" rtlCol="0">
            <a:normAutofit/>
          </a:bodyPr>
          <a:lstStyle>
            <a:lvl1pPr marL="3600" indent="-3600" algn="l" defTabSz="914400" rtl="0" eaLnBrk="1" latinLnBrk="0" hangingPunct="1">
              <a:lnSpc>
                <a:spcPct val="102000"/>
              </a:lnSpc>
              <a:spcBef>
                <a:spcPts val="750"/>
              </a:spcBef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" indent="-3600" algn="l" defTabSz="914400" rtl="0" eaLnBrk="1" latinLnBrk="0" hangingPunct="1">
              <a:lnSpc>
                <a:spcPct val="96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2110" b="1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2000"/>
              </a:lnSpc>
              <a:spcBef>
                <a:spcPts val="768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396000" algn="l" defTabSz="914400" rtl="0" eaLnBrk="1" latinLnBrk="0" hangingPunct="1">
              <a:lnSpc>
                <a:spcPct val="102000"/>
              </a:lnSpc>
              <a:spcBef>
                <a:spcPts val="768"/>
              </a:spcBef>
              <a:buClr>
                <a:schemeClr val="accent4"/>
              </a:buClr>
              <a:buFont typeface="Arial" panose="020B0604020202020204" pitchFamily="34" charset="0"/>
              <a:buChar char="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9600" indent="-216000" algn="l" defTabSz="914400" rtl="0" eaLnBrk="1" latinLnBrk="0" hangingPunct="1">
              <a:lnSpc>
                <a:spcPct val="102000"/>
              </a:lnSpc>
              <a:spcBef>
                <a:spcPts val="510"/>
              </a:spcBef>
              <a:buClr>
                <a:schemeClr val="accent4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Actief+</a:t>
            </a:r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nl-NL" sz="1800" i="1" strike="sngStrike" spc="-20" err="1"/>
              <a:t>BeGreen</a:t>
            </a:r>
            <a:r>
              <a:rPr lang="nl-NL" sz="1800" i="1" strike="sngStrike" spc="-20"/>
              <a:t> Fix</a:t>
            </a:r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Basic</a:t>
            </a:r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nl-NL" sz="1800" i="1" strike="sngStrike" spc="-20" err="1"/>
              <a:t>Comfy</a:t>
            </a:r>
            <a:endParaRPr lang="nl-NL" sz="1800" i="1" strike="sngStrike" spc="-20"/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Comfy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Comfy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nl-NL" sz="1800" i="1" strike="sngStrike" spc="-20" err="1"/>
              <a:t>Comfy</a:t>
            </a:r>
            <a:r>
              <a:rPr lang="nl-NL" sz="1800" i="1" strike="sngStrike" spc="-20"/>
              <a:t> </a:t>
            </a:r>
            <a:r>
              <a:rPr lang="nl-NL" sz="1800" i="1" strike="sngStrike" spc="-20" err="1"/>
              <a:t>Plugin</a:t>
            </a:r>
            <a:endParaRPr lang="nl-NL" sz="1800" i="1" strike="sngStrike" spc="-20"/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nl-NL" sz="1800" i="1" strike="sngStrike" spc="-20" err="1"/>
              <a:t>Comfy</a:t>
            </a:r>
            <a:r>
              <a:rPr lang="nl-NL" sz="1800" i="1" strike="sngStrike" spc="-20"/>
              <a:t> </a:t>
            </a:r>
            <a:r>
              <a:rPr lang="nl-NL" sz="1800" i="1" strike="sngStrike" spc="-20" err="1"/>
              <a:t>Shine</a:t>
            </a:r>
            <a:endParaRPr lang="nl-NL" sz="1800" i="1" strike="sngStrike" spc="-20"/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Ecoflex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i="1">
                <a:solidFill>
                  <a:prstClr val="black"/>
                </a:solidFill>
                <a:latin typeface="Arial"/>
              </a:rPr>
              <a:t> </a:t>
            </a:r>
            <a:r>
              <a:rPr lang="nl-NL" sz="1800" i="1" strike="sngStrike" spc="-20" err="1"/>
              <a:t>Optifix</a:t>
            </a:r>
            <a:endParaRPr lang="nl-NL" sz="1800" i="1" strike="sngStrike" spc="-20"/>
          </a:p>
          <a:p>
            <a:pPr marL="3600" marR="0" lvl="0" indent="-3600" algn="l" defTabSz="914400" rtl="0" eaLnBrk="1" fontAlgn="auto" latinLnBrk="0" hangingPunct="1">
              <a:lnSpc>
                <a:spcPct val="102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3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deze EHBE? 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681037" y="1800000"/>
            <a:ext cx="3425137" cy="46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600" indent="-3600" algn="l" defTabSz="914400" rtl="0" eaLnBrk="1" latinLnBrk="0" hangingPunct="1">
              <a:lnSpc>
                <a:spcPct val="102000"/>
              </a:lnSpc>
              <a:spcBef>
                <a:spcPts val="750"/>
              </a:spcBef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" indent="-3600" algn="l" defTabSz="914400" rtl="0" eaLnBrk="1" latinLnBrk="0" hangingPunct="1">
              <a:lnSpc>
                <a:spcPct val="96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2110" b="1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2000"/>
              </a:lnSpc>
              <a:spcBef>
                <a:spcPts val="768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396000" algn="l" defTabSz="914400" rtl="0" eaLnBrk="1" latinLnBrk="0" hangingPunct="1">
              <a:lnSpc>
                <a:spcPct val="102000"/>
              </a:lnSpc>
              <a:spcBef>
                <a:spcPts val="768"/>
              </a:spcBef>
              <a:buClr>
                <a:schemeClr val="accent4"/>
              </a:buClr>
              <a:buFont typeface="Arial" panose="020B0604020202020204" pitchFamily="34" charset="0"/>
              <a:buChar char="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9600" indent="-216000" algn="l" defTabSz="914400" rtl="0" eaLnBrk="1" latinLnBrk="0" hangingPunct="1">
              <a:lnSpc>
                <a:spcPct val="102000"/>
              </a:lnSpc>
              <a:spcBef>
                <a:spcPts val="510"/>
              </a:spcBef>
              <a:buClr>
                <a:schemeClr val="accent4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2" indent="-215900"/>
            <a:r>
              <a:rPr lang="nl-BE" dirty="0" smtClean="0"/>
              <a:t>Je </a:t>
            </a:r>
            <a:r>
              <a:rPr lang="nl-BE" dirty="0"/>
              <a:t>handvaten aanreiken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Helaas, er zijn geen kant-en-klare oplossingen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De situatie is niet ideaal</a:t>
            </a:r>
            <a:endParaRPr lang="nl-BE" dirty="0">
              <a:cs typeface="Arial"/>
            </a:endParaRPr>
          </a:p>
          <a:p>
            <a:pPr marL="215900" lvl="2" indent="-215900"/>
            <a:r>
              <a:rPr lang="nl-BE" dirty="0"/>
              <a:t>We kunnen het voor niemand ideaal maken</a:t>
            </a:r>
            <a:endParaRPr lang="nl-BE" dirty="0">
              <a:cs typeface="Arial"/>
            </a:endParaRPr>
          </a:p>
          <a:p>
            <a:pPr marL="0" lvl="2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1800000"/>
            <a:ext cx="46736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nl-BE"/>
              <a:t>Welke gegevens zijn belangrijk? </a:t>
            </a:r>
          </a:p>
          <a:p>
            <a:pPr lvl="2"/>
            <a:r>
              <a:rPr lang="nl-BE"/>
              <a:t>Naam van het contract</a:t>
            </a:r>
          </a:p>
          <a:p>
            <a:pPr marL="234000" lvl="3" indent="0">
              <a:buNone/>
            </a:pPr>
            <a:r>
              <a:rPr lang="nl-BE">
                <a:solidFill>
                  <a:schemeClr val="accent4"/>
                </a:solidFill>
                <a:sym typeface="Wingdings" panose="05000000000000000000" pitchFamily="2" charset="2"/>
              </a:rPr>
              <a:t> </a:t>
            </a:r>
            <a:r>
              <a:rPr lang="nl-BE"/>
              <a:t>Let op met oude contracten!</a:t>
            </a:r>
          </a:p>
          <a:p>
            <a:pPr lvl="2"/>
            <a:r>
              <a:rPr lang="nl-BE"/>
              <a:t>Einddatum contract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nl-BE"/>
              <a:t>Einddatum huidig contract.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nl-BE"/>
              <a:t>Geen actie ondernomen = stilzwijgende verlenging (</a:t>
            </a:r>
            <a:r>
              <a:rPr lang="nl-BE" b="1"/>
              <a:t>met aangepaste tarieven!</a:t>
            </a:r>
            <a:r>
              <a:rPr lang="nl-BE"/>
              <a:t>) </a:t>
            </a:r>
          </a:p>
          <a:p>
            <a:pPr lvl="2"/>
            <a:r>
              <a:rPr lang="nl-BE"/>
              <a:t>Vast/variabel</a:t>
            </a:r>
          </a:p>
          <a:p>
            <a:pPr marL="234000" lvl="3" indent="0">
              <a:buNone/>
            </a:pPr>
            <a:r>
              <a:rPr lang="nl-BE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nl-BE">
                <a:sym typeface="Wingdings" panose="05000000000000000000" pitchFamily="2" charset="2"/>
              </a:rPr>
              <a:t> </a:t>
            </a:r>
            <a:r>
              <a:rPr lang="nl-BE"/>
              <a:t>Niet altijd duidelijk leesbaar</a:t>
            </a:r>
          </a:p>
          <a:p>
            <a:pPr marL="0" lvl="2" indent="0">
              <a:buNone/>
            </a:pPr>
            <a:r>
              <a:rPr lang="nl-BE" sz="2110" b="1" spc="-20">
                <a:solidFill>
                  <a:schemeClr val="accent1"/>
                </a:solidFill>
              </a:rPr>
              <a:t>Waar vind je deze gegevens?</a:t>
            </a:r>
          </a:p>
          <a:p>
            <a:pPr lvl="2"/>
            <a:r>
              <a:rPr lang="nl-BE"/>
              <a:t>Bij de contractgegevens</a:t>
            </a:r>
          </a:p>
          <a:p>
            <a:pPr marL="234000" lvl="3" indent="0">
              <a:buNone/>
            </a:pPr>
            <a:r>
              <a:rPr lang="nl-BE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nl-BE">
                <a:sym typeface="Wingdings" panose="05000000000000000000" pitchFamily="2" charset="2"/>
              </a:rPr>
              <a:t> </a:t>
            </a:r>
            <a:r>
              <a:rPr lang="nl-BE"/>
              <a:t>Op de jaarafrekening</a:t>
            </a:r>
          </a:p>
          <a:p>
            <a:pPr marL="234000" lvl="3" indent="0">
              <a:buNone/>
            </a:pPr>
            <a:r>
              <a:rPr lang="nl-BE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nl-BE">
                <a:sym typeface="Wingdings" panose="05000000000000000000" pitchFamily="2" charset="2"/>
              </a:rPr>
              <a:t> </a:t>
            </a:r>
            <a:r>
              <a:rPr lang="nl-BE"/>
              <a:t>Op de tussentijdse facturen (“</a:t>
            </a:r>
            <a:r>
              <a:rPr lang="nl-BE" i="1"/>
              <a:t>normaal gezien”</a:t>
            </a:r>
            <a:r>
              <a:rPr lang="nl-BE"/>
              <a:t>)</a:t>
            </a:r>
          </a:p>
          <a:p>
            <a:pPr marL="234000" lvl="3" indent="0">
              <a:buNone/>
            </a:pPr>
            <a:r>
              <a:rPr lang="nl-BE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nl-BE">
                <a:sym typeface="Wingdings" panose="05000000000000000000" pitchFamily="2" charset="2"/>
              </a:rPr>
              <a:t> </a:t>
            </a:r>
            <a:r>
              <a:rPr lang="nl-BE"/>
              <a:t>Digitale klantenzone</a:t>
            </a:r>
            <a:endParaRPr lang="en-US"/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Hoe lees ik een contract?</a:t>
            </a:r>
          </a:p>
        </p:txBody>
      </p:sp>
    </p:spTree>
    <p:extLst>
      <p:ext uri="{BB962C8B-B14F-4D97-AF65-F5344CB8AC3E}">
        <p14:creationId xmlns:p14="http://schemas.microsoft.com/office/powerpoint/2010/main" val="311419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31386" t="22543" r="6703" b="16258"/>
          <a:stretch/>
        </p:blipFill>
        <p:spPr>
          <a:xfrm>
            <a:off x="509953" y="1190730"/>
            <a:ext cx="8123003" cy="470890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5939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nl-BE"/>
              <a:t>Complex!</a:t>
            </a:r>
          </a:p>
          <a:p>
            <a:pPr lvl="2"/>
            <a:r>
              <a:rPr lang="nl-BE"/>
              <a:t>Bepaalde duur / onbepaalde duur</a:t>
            </a:r>
          </a:p>
          <a:p>
            <a:pPr lvl="2"/>
            <a:r>
              <a:rPr lang="nl-BE"/>
              <a:t>Zie de tariefkaart van je contract</a:t>
            </a:r>
          </a:p>
          <a:p>
            <a:pPr lvl="2"/>
            <a:r>
              <a:rPr lang="nl-BE"/>
              <a:t>Spot (</a:t>
            </a:r>
            <a:r>
              <a:rPr lang="nl-BE" sz="1800" i="1" err="1"/>
              <a:t>dagmarkt</a:t>
            </a:r>
            <a:r>
              <a:rPr lang="nl-BE"/>
              <a:t>) / forward (</a:t>
            </a:r>
            <a:r>
              <a:rPr lang="nl-BE" sz="1800" i="1"/>
              <a:t>langere termijnmarkt</a:t>
            </a:r>
            <a:r>
              <a:rPr lang="nl-BE"/>
              <a:t>)</a:t>
            </a:r>
          </a:p>
          <a:p>
            <a:pPr lvl="2"/>
            <a:r>
              <a:rPr lang="nl-BE"/>
              <a:t>Verschillende parameters: TTF /  ZTP </a:t>
            </a:r>
          </a:p>
          <a:p>
            <a:pPr lvl="2"/>
            <a:r>
              <a:rPr lang="nl-BE"/>
              <a:t>101 / 103 / 303</a:t>
            </a:r>
          </a:p>
          <a:p>
            <a:pPr lvl="2"/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Verschillen in variabele contracten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210096"/>
            <a:ext cx="6570785" cy="2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10" y="1150120"/>
            <a:ext cx="3906574" cy="431779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5" y="5557509"/>
            <a:ext cx="826079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62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>
                <a:hlinkClick r:id="rId2"/>
              </a:rPr>
              <a:t>https://dashboard.vreg.be/report/HuidigContract_VergelijkingEnergiekost.html</a:t>
            </a:r>
            <a:endParaRPr lang="nl-BE"/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Hoe huidig variabel contract vergelijken?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538832"/>
            <a:ext cx="8458046" cy="41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0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300"/>
              <a:t>Leveranciersvergelijking die alle contracten vergelijkt. </a:t>
            </a:r>
          </a:p>
          <a:p>
            <a:pPr lvl="1"/>
            <a:endParaRPr lang="nl-BE" sz="2300"/>
          </a:p>
          <a:p>
            <a:pPr lvl="1"/>
            <a:r>
              <a:rPr lang="nl-BE" sz="2300"/>
              <a:t>Onafhankelijk! (VREG)</a:t>
            </a:r>
          </a:p>
          <a:p>
            <a:pPr lvl="1"/>
            <a:endParaRPr lang="nl-BE" sz="2300"/>
          </a:p>
          <a:p>
            <a:pPr lvl="1"/>
            <a:r>
              <a:rPr lang="nl-BE" sz="2300"/>
              <a:t>Makkelijk in te vullen</a:t>
            </a:r>
          </a:p>
          <a:p>
            <a:pPr lvl="1"/>
            <a:endParaRPr lang="nl-BE" sz="2300" b="1" spc="-20">
              <a:solidFill>
                <a:schemeClr val="accent1"/>
              </a:solidFill>
            </a:endParaRPr>
          </a:p>
          <a:p>
            <a:pPr lvl="1"/>
            <a:r>
              <a:rPr lang="nl-BE" sz="2300"/>
              <a:t>Interpreteren vraagt wat aandacht</a:t>
            </a:r>
          </a:p>
          <a:p>
            <a:endParaRPr lang="nl-BE" sz="900"/>
          </a:p>
          <a:p>
            <a:r>
              <a:rPr lang="nl-BE" sz="2800" b="1"/>
              <a:t>Website:</a:t>
            </a:r>
            <a:r>
              <a:rPr lang="nl-BE" sz="2800"/>
              <a:t> </a:t>
            </a:r>
            <a:r>
              <a:rPr lang="nl-BE" sz="2800">
                <a:hlinkClick r:id="rId2"/>
              </a:rPr>
              <a:t>https://vtest.vreg.be/</a:t>
            </a:r>
            <a:r>
              <a:rPr lang="nl-BE" sz="2800"/>
              <a:t> </a:t>
            </a:r>
          </a:p>
          <a:p>
            <a:endParaRPr lang="nl-B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V-test: wat is het?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62" y="2664625"/>
            <a:ext cx="3469872" cy="1734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8474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nl-BE"/>
              <a:t>Eindafrekening elektriciteit in kWh</a:t>
            </a:r>
          </a:p>
          <a:p>
            <a:pPr lvl="2"/>
            <a:r>
              <a:rPr lang="nl-BE"/>
              <a:t>Eindafrekening gas in kWh (of m³)</a:t>
            </a:r>
          </a:p>
          <a:p>
            <a:pPr lvl="2"/>
            <a:endParaRPr lang="nl-BE"/>
          </a:p>
          <a:p>
            <a:pPr lvl="2"/>
            <a:r>
              <a:rPr lang="nl-BE"/>
              <a:t>Verbruiksperiode: enkel nodig als het geen volledig jaar is</a:t>
            </a:r>
          </a:p>
          <a:p>
            <a:pPr marL="0" lvl="2" indent="0">
              <a:buNone/>
            </a:pPr>
            <a:endParaRPr lang="nl-BE"/>
          </a:p>
          <a:p>
            <a:pPr lvl="2"/>
            <a:r>
              <a:rPr lang="nl-BE"/>
              <a:t>Postcode</a:t>
            </a:r>
          </a:p>
          <a:p>
            <a:pPr lvl="2"/>
            <a:endParaRPr lang="nl-BE"/>
          </a:p>
          <a:p>
            <a:pPr lvl="2"/>
            <a:r>
              <a:rPr lang="nl-BE"/>
              <a:t>Type meter (digitaal of analoog)</a:t>
            </a:r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V-test: Wat heb je nodig?</a:t>
            </a:r>
          </a:p>
        </p:txBody>
      </p:sp>
    </p:spTree>
    <p:extLst>
      <p:ext uri="{BB962C8B-B14F-4D97-AF65-F5344CB8AC3E}">
        <p14:creationId xmlns:p14="http://schemas.microsoft.com/office/powerpoint/2010/main" val="803475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/>
              <a:t>Commercieel met CREG-label</a:t>
            </a:r>
          </a:p>
          <a:p>
            <a:r>
              <a:rPr lang="nl-BE"/>
              <a:t>Aanbieders.be</a:t>
            </a:r>
          </a:p>
          <a:p>
            <a:r>
              <a:rPr lang="nl-BE"/>
              <a:t>Mijnenergie.be</a:t>
            </a:r>
          </a:p>
          <a:p>
            <a:endParaRPr lang="nl-BE" sz="800"/>
          </a:p>
          <a:p>
            <a:pPr lvl="1"/>
            <a:r>
              <a:rPr lang="nl-BE"/>
              <a:t>Commercieel - weinig betrouwbaar</a:t>
            </a:r>
          </a:p>
          <a:p>
            <a:r>
              <a:rPr lang="nl-BE"/>
              <a:t>Besparen kan</a:t>
            </a:r>
          </a:p>
          <a:p>
            <a:r>
              <a:rPr lang="nl-BE"/>
              <a:t>Save smart</a:t>
            </a:r>
          </a:p>
          <a:p>
            <a:r>
              <a:rPr lang="nl-BE"/>
              <a:t>…</a:t>
            </a:r>
            <a:endParaRPr lang="en-US"/>
          </a:p>
          <a:p>
            <a:endParaRPr lang="nl-B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Andere vergelijkingssites</a:t>
            </a:r>
          </a:p>
        </p:txBody>
      </p:sp>
    </p:spTree>
    <p:extLst>
      <p:ext uri="{BB962C8B-B14F-4D97-AF65-F5344CB8AC3E}">
        <p14:creationId xmlns:p14="http://schemas.microsoft.com/office/powerpoint/2010/main" val="2935315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81036" y="1800000"/>
            <a:ext cx="6180091" cy="4680000"/>
          </a:xfrm>
        </p:spPr>
        <p:txBody>
          <a:bodyPr/>
          <a:lstStyle/>
          <a:p>
            <a:pPr lvl="1"/>
            <a:r>
              <a:rPr lang="nl-BE"/>
              <a:t>Opgelet</a:t>
            </a:r>
          </a:p>
          <a:p>
            <a:r>
              <a:rPr lang="nl-BE"/>
              <a:t>Bij de duurste contracten</a:t>
            </a:r>
          </a:p>
          <a:p>
            <a:pPr lvl="3"/>
            <a:r>
              <a:rPr lang="nl-BE"/>
              <a:t>Hoogste prijzen </a:t>
            </a:r>
          </a:p>
          <a:p>
            <a:pPr lvl="3"/>
            <a:r>
              <a:rPr lang="nl-BE"/>
              <a:t>Hoge vaste jaarvergoedingen</a:t>
            </a:r>
          </a:p>
          <a:p>
            <a:pPr lvl="1"/>
            <a:r>
              <a:rPr lang="nl-BE"/>
              <a:t>Wie verkoopt op afstand?</a:t>
            </a:r>
          </a:p>
          <a:p>
            <a:pPr lvl="2"/>
            <a:r>
              <a:rPr lang="nl-BE" err="1"/>
              <a:t>Luminus</a:t>
            </a:r>
            <a:r>
              <a:rPr lang="nl-BE"/>
              <a:t> (</a:t>
            </a:r>
            <a:r>
              <a:rPr lang="nl-BE" i="1"/>
              <a:t>contract Green Fix - Mediamarkt</a:t>
            </a:r>
            <a:r>
              <a:rPr lang="nl-BE"/>
              <a:t>)</a:t>
            </a:r>
          </a:p>
          <a:p>
            <a:pPr lvl="2"/>
            <a:r>
              <a:rPr lang="nl-BE"/>
              <a:t>Mega (contract </a:t>
            </a:r>
            <a:r>
              <a:rPr lang="nl-BE" err="1"/>
              <a:t>Comfy</a:t>
            </a:r>
            <a:r>
              <a:rPr lang="nl-BE"/>
              <a:t> </a:t>
            </a:r>
            <a:r>
              <a:rPr lang="nl-BE" err="1"/>
              <a:t>Flex</a:t>
            </a:r>
            <a:r>
              <a:rPr lang="nl-BE"/>
              <a:t>)</a:t>
            </a:r>
          </a:p>
          <a:p>
            <a:pPr lvl="2"/>
            <a:r>
              <a:rPr lang="nl-BE"/>
              <a:t>Eneco (contract Zon en Wind / Aardgas plus)</a:t>
            </a:r>
          </a:p>
          <a:p>
            <a:pPr lvl="2"/>
            <a:r>
              <a:rPr lang="nl-BE"/>
              <a:t>Total </a:t>
            </a:r>
            <a:r>
              <a:rPr lang="nl-BE" err="1"/>
              <a:t>Energies</a:t>
            </a:r>
            <a:r>
              <a:rPr lang="nl-BE"/>
              <a:t> (contract Tip)</a:t>
            </a:r>
          </a:p>
          <a:p>
            <a:pPr lvl="2"/>
            <a:r>
              <a:rPr lang="nl-BE" err="1"/>
              <a:t>Engie</a:t>
            </a:r>
            <a:endParaRPr lang="en-US"/>
          </a:p>
          <a:p>
            <a:endParaRPr lang="nl-B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Verkoop op afstand</a:t>
            </a:r>
          </a:p>
        </p:txBody>
      </p:sp>
    </p:spTree>
    <p:extLst>
      <p:ext uri="{BB962C8B-B14F-4D97-AF65-F5344CB8AC3E}">
        <p14:creationId xmlns:p14="http://schemas.microsoft.com/office/powerpoint/2010/main" val="651136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3" y="1747491"/>
            <a:ext cx="8462962" cy="494835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zeggen de verkopers?</a:t>
            </a:r>
          </a:p>
        </p:txBody>
      </p:sp>
    </p:spTree>
    <p:extLst>
      <p:ext uri="{BB962C8B-B14F-4D97-AF65-F5344CB8AC3E}">
        <p14:creationId xmlns:p14="http://schemas.microsoft.com/office/powerpoint/2010/main" val="129235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81037" y="1800000"/>
            <a:ext cx="3026259" cy="4680000"/>
          </a:xfrm>
        </p:spPr>
        <p:txBody>
          <a:bodyPr>
            <a:normAutofit/>
          </a:bodyPr>
          <a:lstStyle/>
          <a:p>
            <a:pPr lvl="1"/>
            <a:r>
              <a:rPr lang="nl-BE"/>
              <a:t>Elektriciteit</a:t>
            </a:r>
          </a:p>
          <a:p>
            <a:r>
              <a:rPr lang="nl-BE"/>
              <a:t>3500 kWh</a:t>
            </a:r>
          </a:p>
          <a:p>
            <a:pPr marL="0" indent="0">
              <a:buNone/>
            </a:pPr>
            <a:endParaRPr lang="nl-BE"/>
          </a:p>
          <a:p>
            <a:pPr lvl="1"/>
            <a:r>
              <a:rPr lang="nl-BE" sz="2000"/>
              <a:t>Elektriciteit</a:t>
            </a:r>
          </a:p>
          <a:p>
            <a:pPr lvl="2"/>
            <a:r>
              <a:rPr lang="nl-BE"/>
              <a:t>1 persoon	1400 kWh</a:t>
            </a:r>
          </a:p>
          <a:p>
            <a:pPr lvl="2"/>
            <a:r>
              <a:rPr lang="nl-BE"/>
              <a:t>2 personen	2300 kWh</a:t>
            </a:r>
          </a:p>
          <a:p>
            <a:pPr lvl="2"/>
            <a:r>
              <a:rPr lang="nl-BE"/>
              <a:t>3 personen	3200 kWh</a:t>
            </a:r>
          </a:p>
          <a:p>
            <a:pPr lvl="2"/>
            <a:r>
              <a:rPr lang="nl-BE"/>
              <a:t>4 personen	3500 kWh</a:t>
            </a:r>
          </a:p>
          <a:p>
            <a:pPr lvl="2"/>
            <a:r>
              <a:rPr lang="nl-BE"/>
              <a:t>5 personen	4300 kWh</a:t>
            </a:r>
          </a:p>
          <a:p>
            <a:endParaRPr lang="nl-BE"/>
          </a:p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938651" y="1800000"/>
            <a:ext cx="3734358" cy="4680000"/>
          </a:xfrm>
        </p:spPr>
        <p:txBody>
          <a:bodyPr>
            <a:normAutofit/>
          </a:bodyPr>
          <a:lstStyle/>
          <a:p>
            <a:pPr lvl="1"/>
            <a:r>
              <a:rPr lang="nl-BE"/>
              <a:t>Gas (woning)</a:t>
            </a:r>
          </a:p>
          <a:p>
            <a:r>
              <a:rPr lang="nl-BE"/>
              <a:t>23 260 kWh -&gt; 17000 kWh</a:t>
            </a:r>
          </a:p>
          <a:p>
            <a:pPr lvl="1">
              <a:lnSpc>
                <a:spcPct val="106000"/>
              </a:lnSpc>
            </a:pPr>
            <a:endParaRPr lang="nl-BE" sz="2000"/>
          </a:p>
          <a:p>
            <a:pPr lvl="1">
              <a:lnSpc>
                <a:spcPct val="106000"/>
              </a:lnSpc>
            </a:pPr>
            <a:r>
              <a:rPr lang="nl-BE" sz="2000"/>
              <a:t>Gas</a:t>
            </a:r>
          </a:p>
          <a:p>
            <a:pPr lvl="2">
              <a:lnSpc>
                <a:spcPct val="112000"/>
              </a:lnSpc>
            </a:pPr>
            <a:r>
              <a:rPr lang="nl-BE"/>
              <a:t>Appartement 	14 000 kWh</a:t>
            </a:r>
          </a:p>
          <a:p>
            <a:pPr lvl="2">
              <a:lnSpc>
                <a:spcPct val="112000"/>
              </a:lnSpc>
            </a:pPr>
            <a:r>
              <a:rPr lang="nl-BE"/>
              <a:t>Rijhuis 	20 000 kWh</a:t>
            </a:r>
          </a:p>
          <a:p>
            <a:pPr lvl="2">
              <a:lnSpc>
                <a:spcPct val="112000"/>
              </a:lnSpc>
            </a:pPr>
            <a:r>
              <a:rPr lang="nl-BE"/>
              <a:t>3-gevels	21 000 kWh</a:t>
            </a:r>
          </a:p>
          <a:p>
            <a:pPr lvl="2">
              <a:lnSpc>
                <a:spcPct val="112000"/>
              </a:lnSpc>
            </a:pPr>
            <a:r>
              <a:rPr lang="nl-BE"/>
              <a:t>4 gevels	24 000 kWh</a:t>
            </a:r>
            <a:endParaRPr lang="en-US"/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Gemiddeld jaarverbruik</a:t>
            </a:r>
          </a:p>
        </p:txBody>
      </p:sp>
    </p:spTree>
    <p:extLst>
      <p:ext uri="{BB962C8B-B14F-4D97-AF65-F5344CB8AC3E}">
        <p14:creationId xmlns:p14="http://schemas.microsoft.com/office/powerpoint/2010/main" val="2389923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/>
          <a:srcRect l="30712" t="46759" r="39699" b="7507"/>
          <a:stretch/>
        </p:blipFill>
        <p:spPr>
          <a:xfrm>
            <a:off x="3501780" y="85022"/>
            <a:ext cx="5561482" cy="4832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6"/>
          <a:stretch/>
        </p:blipFill>
        <p:spPr>
          <a:xfrm>
            <a:off x="221866" y="1796974"/>
            <a:ext cx="3143377" cy="49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1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3763" b="54414"/>
          <a:stretch/>
        </p:blipFill>
        <p:spPr>
          <a:xfrm>
            <a:off x="172171" y="265310"/>
            <a:ext cx="7836797" cy="5330883"/>
          </a:xfrm>
        </p:spPr>
      </p:pic>
    </p:spTree>
    <p:extLst>
      <p:ext uri="{BB962C8B-B14F-4D97-AF65-F5344CB8AC3E}">
        <p14:creationId xmlns:p14="http://schemas.microsoft.com/office/powerpoint/2010/main" val="1320101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551521"/>
            <a:ext cx="6181200" cy="4680000"/>
          </a:xfrm>
        </p:spPr>
        <p:txBody>
          <a:bodyPr>
            <a:normAutofit/>
          </a:bodyPr>
          <a:lstStyle/>
          <a:p>
            <a:pPr lvl="2"/>
            <a:r>
              <a:rPr lang="nl-BE"/>
              <a:t>De Inspecteur (Radio 2)</a:t>
            </a:r>
          </a:p>
          <a:p>
            <a:pPr lvl="2"/>
            <a:endParaRPr lang="nl-BE"/>
          </a:p>
          <a:p>
            <a:pPr lvl="2"/>
            <a:r>
              <a:rPr lang="nl-BE" sz="1800">
                <a:hlinkClick r:id="rId2"/>
              </a:rPr>
              <a:t>https://www.vrt.be/vrtnws/nl/2022/10/26/q-a-energie/</a:t>
            </a:r>
            <a:endParaRPr lang="nl-BE" sz="1800"/>
          </a:p>
          <a:p>
            <a:pPr lvl="2"/>
            <a:endParaRPr lang="nl-BE" sz="1800"/>
          </a:p>
          <a:p>
            <a:pPr lvl="2"/>
            <a:endParaRPr lang="nl-BE" sz="1500"/>
          </a:p>
          <a:p>
            <a:pPr marL="0" lvl="1" indent="0">
              <a:lnSpc>
                <a:spcPct val="86000"/>
              </a:lnSpc>
              <a:spcBef>
                <a:spcPct val="0"/>
              </a:spcBef>
              <a:buNone/>
            </a:pPr>
            <a:r>
              <a:rPr lang="nl-BE" sz="36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Klacht?</a:t>
            </a:r>
          </a:p>
          <a:p>
            <a:pPr lvl="2">
              <a:lnSpc>
                <a:spcPct val="112000"/>
              </a:lnSpc>
            </a:pPr>
            <a:r>
              <a:rPr lang="nl-BE"/>
              <a:t>Eerst leverancier contacteren</a:t>
            </a:r>
          </a:p>
          <a:p>
            <a:pPr lvl="2">
              <a:lnSpc>
                <a:spcPct val="112000"/>
              </a:lnSpc>
            </a:pPr>
            <a:r>
              <a:rPr lang="nl-BE"/>
              <a:t>dan ombudsman energie of Vlaamse </a:t>
            </a:r>
            <a:r>
              <a:rPr lang="nl-BE" err="1"/>
              <a:t>ombudsdienst</a:t>
            </a:r>
            <a:endParaRPr lang="nl-BE"/>
          </a:p>
          <a:p>
            <a:pPr lvl="3">
              <a:lnSpc>
                <a:spcPct val="112000"/>
              </a:lnSpc>
            </a:pPr>
            <a:r>
              <a:rPr lang="nl-BE">
                <a:hlinkClick r:id="rId3"/>
              </a:rPr>
              <a:t>https://www.ombudsmanenergie.be/nl</a:t>
            </a:r>
            <a:endParaRPr lang="nl-BE"/>
          </a:p>
          <a:p>
            <a:pPr lvl="3">
              <a:lnSpc>
                <a:spcPct val="112000"/>
              </a:lnSpc>
            </a:pPr>
            <a:r>
              <a:rPr lang="nl-BE">
                <a:hlinkClick r:id="rId4"/>
              </a:rPr>
              <a:t>https://www.vlaanderen.be/vlaamse-ombudsdienst</a:t>
            </a:r>
            <a:endParaRPr lang="nl-BE"/>
          </a:p>
          <a:p>
            <a:pPr marL="234000" lvl="3" indent="0">
              <a:lnSpc>
                <a:spcPct val="112000"/>
              </a:lnSpc>
              <a:buNone/>
            </a:pPr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 extra informeren?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914" y="288473"/>
            <a:ext cx="3058697" cy="20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6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800000"/>
            <a:ext cx="6181200" cy="466043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nl-BE"/>
              <a:t>Verlenging sociaal tarief voor uitgebreide groep tot 31 maart 2023</a:t>
            </a:r>
          </a:p>
          <a:p>
            <a:pPr lvl="1"/>
            <a:endParaRPr lang="nl-BE"/>
          </a:p>
          <a:p>
            <a:pPr lvl="1"/>
            <a:r>
              <a:rPr lang="nl-BE"/>
              <a:t>(</a:t>
            </a:r>
            <a:r>
              <a:rPr lang="nl-BE" i="1"/>
              <a:t>intussen blijvende</a:t>
            </a:r>
            <a:r>
              <a:rPr lang="nl-BE"/>
              <a:t>) </a:t>
            </a:r>
            <a:r>
              <a:rPr lang="nl-BE" err="1"/>
              <a:t>BTW-verlaging</a:t>
            </a:r>
            <a:r>
              <a:rPr lang="nl-BE"/>
              <a:t> op elektriciteit en gas van 21 naar 6 %</a:t>
            </a:r>
          </a:p>
          <a:p>
            <a:pPr lvl="2"/>
            <a:r>
              <a:rPr lang="nl-BE"/>
              <a:t>Voor elektriciteit vanaf maart ‘22</a:t>
            </a:r>
          </a:p>
          <a:p>
            <a:pPr lvl="2"/>
            <a:r>
              <a:rPr lang="nl-BE"/>
              <a:t>Voor gas vanaf april ‘22</a:t>
            </a:r>
          </a:p>
          <a:p>
            <a:pPr lvl="1"/>
            <a:endParaRPr lang="nl-BE"/>
          </a:p>
          <a:p>
            <a:pPr lvl="1"/>
            <a:r>
              <a:rPr lang="nl-BE"/>
              <a:t>€ 100 verwarmingscheque</a:t>
            </a:r>
          </a:p>
          <a:p>
            <a:pPr lvl="2"/>
            <a:r>
              <a:rPr lang="nl-BE"/>
              <a:t>Via tussentijdse facturen elektriciteit (tot 1 november)</a:t>
            </a:r>
          </a:p>
          <a:p>
            <a:pPr lvl="1"/>
            <a:endParaRPr lang="nl-BE"/>
          </a:p>
          <a:p>
            <a:pPr lvl="1"/>
            <a:r>
              <a:rPr lang="nl-BE"/>
              <a:t>Cheque voor stookoliegebruikers tot 31 maart ‘23</a:t>
            </a:r>
          </a:p>
          <a:p>
            <a:pPr lvl="2"/>
            <a:r>
              <a:rPr lang="nl-NL"/>
              <a:t>Tegemoetkoming via cheque van 300 euro, per domicilie</a:t>
            </a:r>
          </a:p>
          <a:p>
            <a:pPr lvl="2"/>
            <a:r>
              <a:rPr lang="nl-NL"/>
              <a:t>Bovenop de verwarmingspremie van 100 euro</a:t>
            </a:r>
          </a:p>
          <a:p>
            <a:pPr lvl="2"/>
            <a:r>
              <a:rPr lang="nl-NL"/>
              <a:t>Wie eerst 225 kreeg, krijgt automatisch 75€ bij</a:t>
            </a:r>
          </a:p>
          <a:p>
            <a:pPr lvl="2"/>
            <a:endParaRPr lang="nl-BE">
              <a:solidFill>
                <a:srgbClr val="FF0000"/>
              </a:solidFill>
            </a:endParaRPr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9128" y="646120"/>
            <a:ext cx="6602110" cy="1008000"/>
          </a:xfrm>
        </p:spPr>
        <p:txBody>
          <a:bodyPr>
            <a:normAutofit fontScale="90000"/>
          </a:bodyPr>
          <a:lstStyle/>
          <a:p>
            <a:r>
              <a:rPr lang="nl-BE"/>
              <a:t>Recente maatregelen federale overheid – 1</a:t>
            </a:r>
            <a:r>
              <a:rPr lang="nl-BE" baseline="30000"/>
              <a:t>ste</a:t>
            </a:r>
            <a:r>
              <a:rPr lang="nl-BE"/>
              <a:t>, 2</a:t>
            </a:r>
            <a:r>
              <a:rPr lang="nl-BE" baseline="30000"/>
              <a:t>de</a:t>
            </a:r>
            <a:r>
              <a:rPr lang="nl-BE"/>
              <a:t> en 3de pakket</a:t>
            </a:r>
          </a:p>
        </p:txBody>
      </p:sp>
    </p:spTree>
    <p:extLst>
      <p:ext uri="{BB962C8B-B14F-4D97-AF65-F5344CB8AC3E}">
        <p14:creationId xmlns:p14="http://schemas.microsoft.com/office/powerpoint/2010/main" val="3526957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800000"/>
            <a:ext cx="6181200" cy="466043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nl-BE"/>
              <a:t>Tussenkomst in factuur voor maanden november &amp; december ‘22 (eventueel tot en met maart ’23)</a:t>
            </a:r>
          </a:p>
          <a:p>
            <a:pPr lvl="2"/>
            <a:r>
              <a:rPr lang="nl-BE"/>
              <a:t>Voor elektriciteit 61€</a:t>
            </a:r>
          </a:p>
          <a:p>
            <a:pPr lvl="2"/>
            <a:r>
              <a:rPr lang="nl-BE"/>
              <a:t>Voor gas 135€</a:t>
            </a:r>
          </a:p>
          <a:p>
            <a:pPr lvl="2"/>
            <a:r>
              <a:rPr lang="nl-BE"/>
              <a:t>Voor iedereen met variabel contract of vast contract na oktober ‘21</a:t>
            </a:r>
          </a:p>
          <a:p>
            <a:pPr lvl="2"/>
            <a:r>
              <a:rPr lang="nl-BE" b="1"/>
              <a:t>Niet</a:t>
            </a:r>
            <a:r>
              <a:rPr lang="nl-BE"/>
              <a:t> voor mensen met sociaal tarief en boven bepaald inkomen:</a:t>
            </a:r>
          </a:p>
          <a:p>
            <a:pPr lvl="3"/>
            <a:r>
              <a:rPr lang="nl-BE"/>
              <a:t>Single – netto belastbaar inkomen tot 62.000€</a:t>
            </a:r>
          </a:p>
          <a:p>
            <a:pPr lvl="3"/>
            <a:r>
              <a:rPr lang="nl-BE"/>
              <a:t>Koppel – netto belastbaar inkomen tot 125.000€</a:t>
            </a:r>
          </a:p>
          <a:p>
            <a:pPr lvl="3"/>
            <a:r>
              <a:rPr lang="nl-BE"/>
              <a:t>+3700€ per persoon ten laste</a:t>
            </a:r>
          </a:p>
          <a:p>
            <a:pPr marL="0" lvl="1" indent="0">
              <a:buNone/>
            </a:pPr>
            <a:endParaRPr lang="nl-BE"/>
          </a:p>
          <a:p>
            <a:pPr marL="0" lvl="1" indent="0">
              <a:buNone/>
            </a:pPr>
            <a:r>
              <a:rPr lang="nl-BE"/>
              <a:t>Cheque voor gebruikers van </a:t>
            </a:r>
            <a:r>
              <a:rPr lang="nl-BE" err="1"/>
              <a:t>pelletketel</a:t>
            </a:r>
            <a:endParaRPr lang="nl-BE"/>
          </a:p>
          <a:p>
            <a:pPr lvl="2"/>
            <a:r>
              <a:rPr lang="nl-NL"/>
              <a:t>Tegemoetkoming via cheque van 250 euro, per domicilie</a:t>
            </a:r>
          </a:p>
          <a:p>
            <a:pPr lvl="2"/>
            <a:r>
              <a:rPr lang="nl-NL"/>
              <a:t>Is niet zelfde als </a:t>
            </a:r>
            <a:r>
              <a:rPr lang="nl-NL" err="1"/>
              <a:t>pelletkachel</a:t>
            </a:r>
            <a:endParaRPr lang="nl-NL"/>
          </a:p>
          <a:p>
            <a:pPr lvl="3"/>
            <a:endParaRPr lang="nl-BE"/>
          </a:p>
          <a:p>
            <a:pPr marL="0" lvl="1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9128" y="646120"/>
            <a:ext cx="6461434" cy="1008000"/>
          </a:xfrm>
        </p:spPr>
        <p:txBody>
          <a:bodyPr>
            <a:normAutofit fontScale="90000"/>
          </a:bodyPr>
          <a:lstStyle/>
          <a:p>
            <a:r>
              <a:rPr lang="nl-BE"/>
              <a:t>Recente maatregelen federale overheid – 1</a:t>
            </a:r>
            <a:r>
              <a:rPr lang="nl-BE" baseline="30000"/>
              <a:t>ste</a:t>
            </a:r>
            <a:r>
              <a:rPr lang="nl-BE"/>
              <a:t>, 2</a:t>
            </a:r>
            <a:r>
              <a:rPr lang="nl-BE" baseline="30000"/>
              <a:t>de</a:t>
            </a:r>
            <a:r>
              <a:rPr lang="nl-BE"/>
              <a:t> en 3de pakket</a:t>
            </a:r>
          </a:p>
        </p:txBody>
      </p:sp>
    </p:spTree>
    <p:extLst>
      <p:ext uri="{BB962C8B-B14F-4D97-AF65-F5344CB8AC3E}">
        <p14:creationId xmlns:p14="http://schemas.microsoft.com/office/powerpoint/2010/main" val="187808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800000"/>
            <a:ext cx="6181200" cy="4660435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3175" lvl="1" indent="-3175"/>
            <a:r>
              <a:rPr lang="nl-BE" sz="2100" dirty="0"/>
              <a:t>Sociale beschermingsmaatregelen</a:t>
            </a:r>
            <a:endParaRPr lang="nl-NL" sz="2100" dirty="0"/>
          </a:p>
          <a:p>
            <a:pPr lvl="2">
              <a:lnSpc>
                <a:spcPct val="112000"/>
              </a:lnSpc>
            </a:pPr>
            <a:r>
              <a:rPr lang="nl-BE" sz="1800" dirty="0" smtClean="0"/>
              <a:t>Verlenging </a:t>
            </a:r>
            <a:r>
              <a:rPr lang="nl-BE" sz="1800" dirty="0"/>
              <a:t>van de periode waarin Fluvius niet mag afsluiten</a:t>
            </a:r>
          </a:p>
          <a:p>
            <a:pPr lvl="3">
              <a:lnSpc>
                <a:spcPct val="112000"/>
              </a:lnSpc>
            </a:pPr>
            <a:r>
              <a:rPr lang="nl-BE" sz="1800" dirty="0"/>
              <a:t>van 1 november tot en met 30 april</a:t>
            </a:r>
          </a:p>
          <a:p>
            <a:pPr lvl="2">
              <a:lnSpc>
                <a:spcPct val="112000"/>
              </a:lnSpc>
            </a:pPr>
            <a:endParaRPr lang="nl-BE" sz="1800" dirty="0"/>
          </a:p>
          <a:p>
            <a:pPr lvl="2">
              <a:lnSpc>
                <a:spcPct val="112000"/>
              </a:lnSpc>
            </a:pPr>
            <a:r>
              <a:rPr lang="nl-BE" sz="1800" dirty="0" smtClean="0"/>
              <a:t>Bedrag </a:t>
            </a:r>
            <a:r>
              <a:rPr lang="nl-BE" sz="1800" dirty="0"/>
              <a:t>noodkrediet aanpassen </a:t>
            </a:r>
            <a:r>
              <a:rPr lang="nl-BE" sz="1800" dirty="0"/>
              <a:t>aan </a:t>
            </a:r>
            <a:r>
              <a:rPr lang="nl-BE" sz="1800" dirty="0"/>
              <a:t>actuele energieprijs</a:t>
            </a:r>
          </a:p>
          <a:p>
            <a:pPr lvl="3">
              <a:lnSpc>
                <a:spcPct val="112000"/>
              </a:lnSpc>
            </a:pPr>
            <a:r>
              <a:rPr lang="nl-BE" sz="1800" dirty="0"/>
              <a:t>Van 1/11/’22 – 30/06/’23 115€ E / 155€ G</a:t>
            </a:r>
          </a:p>
          <a:p>
            <a:pPr lvl="2">
              <a:lnSpc>
                <a:spcPct val="112000"/>
              </a:lnSpc>
            </a:pPr>
            <a:endParaRPr lang="nl-BE" sz="1800" dirty="0"/>
          </a:p>
          <a:p>
            <a:pPr lvl="2">
              <a:lnSpc>
                <a:spcPct val="112000"/>
              </a:lnSpc>
            </a:pPr>
            <a:r>
              <a:rPr lang="nl-BE" sz="1800" dirty="0" smtClean="0"/>
              <a:t>Versterking </a:t>
            </a:r>
            <a:r>
              <a:rPr lang="nl-BE" sz="1800" dirty="0"/>
              <a:t>van de minimale levering aardgas en uitbreiding naar klanten die elektrisch verwarmen</a:t>
            </a:r>
          </a:p>
          <a:p>
            <a:pPr lvl="3">
              <a:lnSpc>
                <a:spcPct val="112000"/>
              </a:lnSpc>
            </a:pPr>
            <a:r>
              <a:rPr lang="nl-BE" sz="1800" dirty="0" err="1"/>
              <a:t>Fluvius</a:t>
            </a:r>
            <a:r>
              <a:rPr lang="nl-BE" sz="1800" dirty="0"/>
              <a:t> neemt 90% ten laste i.p.v. 70%</a:t>
            </a:r>
          </a:p>
          <a:p>
            <a:pPr lvl="3">
              <a:lnSpc>
                <a:spcPct val="112000"/>
              </a:lnSpc>
            </a:pPr>
            <a:r>
              <a:rPr lang="nl-BE" sz="1800" dirty="0"/>
              <a:t>Nu ook voor verwarming op exclusief nachtmeter</a:t>
            </a:r>
          </a:p>
          <a:p>
            <a:pPr lvl="2">
              <a:lnSpc>
                <a:spcPct val="112000"/>
              </a:lnSpc>
            </a:pPr>
            <a:endParaRPr lang="nl-BE" sz="1800" dirty="0"/>
          </a:p>
          <a:p>
            <a:pPr lvl="2">
              <a:lnSpc>
                <a:spcPct val="112000"/>
              </a:lnSpc>
            </a:pPr>
            <a:r>
              <a:rPr lang="nl-BE" sz="1800" dirty="0" smtClean="0"/>
              <a:t>Verruiming </a:t>
            </a:r>
            <a:r>
              <a:rPr lang="nl-BE" sz="1800" dirty="0"/>
              <a:t>van de doelgroep die in aanmerking komt voor de huishoudelijke energiescan</a:t>
            </a:r>
          </a:p>
          <a:p>
            <a:pPr lvl="3">
              <a:lnSpc>
                <a:spcPct val="112000"/>
              </a:lnSpc>
            </a:pPr>
            <a:r>
              <a:rPr lang="nl-BE" sz="1800" dirty="0"/>
              <a:t>OCMW of energiehuis kan niet-doelgroep toch doorverwijzen</a:t>
            </a:r>
          </a:p>
          <a:p>
            <a:pPr marL="3175" lvl="0" indent="-3175">
              <a:buFont typeface="Arial" panose="020B0604020202020204" pitchFamily="34" charset="0"/>
              <a:buChar char="•"/>
            </a:pPr>
            <a:endParaRPr lang="nl-BE" dirty="0">
              <a:cs typeface="Arial"/>
            </a:endParaRPr>
          </a:p>
          <a:p>
            <a:pPr marL="3175" indent="-3175"/>
            <a:endParaRPr lang="nl-BE" dirty="0"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Recente maatregelen Vlaamse overheid</a:t>
            </a:r>
          </a:p>
        </p:txBody>
      </p:sp>
    </p:spTree>
    <p:extLst>
      <p:ext uri="{BB962C8B-B14F-4D97-AF65-F5344CB8AC3E}">
        <p14:creationId xmlns:p14="http://schemas.microsoft.com/office/powerpoint/2010/main" val="4086608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800000"/>
            <a:ext cx="6181200" cy="466043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nl-BE" dirty="0"/>
              <a:t>Extra opdrachten voor energiehuis</a:t>
            </a:r>
          </a:p>
          <a:p>
            <a:pPr lvl="2">
              <a:lnSpc>
                <a:spcPct val="112000"/>
              </a:lnSpc>
            </a:pPr>
            <a:r>
              <a:rPr lang="nl-BE" sz="2200" dirty="0" smtClean="0"/>
              <a:t>Begeleiding </a:t>
            </a:r>
            <a:r>
              <a:rPr lang="nl-BE" sz="2200" dirty="0"/>
              <a:t>gezinnen met betalingsproblemen bij onderhoud en verduurzaming van de verwarming</a:t>
            </a:r>
          </a:p>
          <a:p>
            <a:pPr lvl="2">
              <a:lnSpc>
                <a:spcPct val="112000"/>
              </a:lnSpc>
            </a:pPr>
            <a:r>
              <a:rPr lang="nl-BE" sz="2200" dirty="0" smtClean="0"/>
              <a:t>Begeleiding </a:t>
            </a:r>
            <a:r>
              <a:rPr lang="nl-BE" sz="2200" dirty="0"/>
              <a:t>bij de plaatsing van PV-installaties bij gezinnen uit doelgroep 3 </a:t>
            </a:r>
            <a:r>
              <a:rPr lang="nl-BE" sz="2200" dirty="0" err="1">
                <a:hlinkClick r:id="rId2"/>
              </a:rPr>
              <a:t>MijnVerbouwLening</a:t>
            </a:r>
            <a:endParaRPr lang="nl-BE" sz="2200" dirty="0"/>
          </a:p>
          <a:p>
            <a:pPr marL="0" lvl="0" indent="0">
              <a:buNone/>
            </a:pPr>
            <a:endParaRPr lang="nl-BE" sz="2200" b="1" spc="-2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nl-BE" sz="2200" b="1" spc="-20" dirty="0">
                <a:solidFill>
                  <a:schemeClr val="accent1"/>
                </a:solidFill>
              </a:rPr>
              <a:t>Andere</a:t>
            </a:r>
          </a:p>
          <a:p>
            <a:pPr lvl="2">
              <a:lnSpc>
                <a:spcPct val="112000"/>
              </a:lnSpc>
            </a:pPr>
            <a:r>
              <a:rPr lang="nl-BE" sz="2200" dirty="0"/>
              <a:t>Uitbreiding inkomensgrenzen MVL doelgroep 3: +10%</a:t>
            </a:r>
          </a:p>
          <a:p>
            <a:pPr lvl="3">
              <a:lnSpc>
                <a:spcPct val="112000"/>
              </a:lnSpc>
            </a:pPr>
            <a:r>
              <a:rPr lang="nl-NL" sz="2200" dirty="0"/>
              <a:t>32.980 € voor alleenstaande</a:t>
            </a:r>
          </a:p>
          <a:p>
            <a:pPr lvl="3">
              <a:lnSpc>
                <a:spcPct val="112000"/>
              </a:lnSpc>
            </a:pPr>
            <a:r>
              <a:rPr lang="nl-NL" sz="2200" dirty="0"/>
              <a:t>46.170 € voor persoon met 1 iemand ten laste, of koppel zonder persoon ten laste</a:t>
            </a:r>
          </a:p>
          <a:p>
            <a:pPr lvl="3">
              <a:lnSpc>
                <a:spcPct val="112000"/>
              </a:lnSpc>
            </a:pPr>
            <a:r>
              <a:rPr lang="nl-NL" sz="2200" dirty="0"/>
              <a:t>t</a:t>
            </a:r>
            <a:r>
              <a:rPr lang="nl-NL" sz="2200" dirty="0" smtClean="0"/>
              <a:t>e </a:t>
            </a:r>
            <a:r>
              <a:rPr lang="nl-NL" sz="2200" dirty="0"/>
              <a:t>verhogen met 3.700€ / bijkomend persoon ten laste</a:t>
            </a:r>
            <a:endParaRPr lang="nl-BE" sz="2200" dirty="0"/>
          </a:p>
          <a:p>
            <a:pPr lvl="2">
              <a:lnSpc>
                <a:spcPct val="112000"/>
              </a:lnSpc>
            </a:pPr>
            <a:r>
              <a:rPr lang="nl-BE" sz="2200" dirty="0" smtClean="0"/>
              <a:t>Tijdelijke </a:t>
            </a:r>
            <a:r>
              <a:rPr lang="nl-BE" sz="2200" dirty="0"/>
              <a:t>premie plaatsen van dakisolatie door doe-het-zelvers (1 juli 22 tot 30 april 23) - 6€/m²</a:t>
            </a:r>
          </a:p>
          <a:p>
            <a:pPr lvl="2">
              <a:lnSpc>
                <a:spcPct val="112000"/>
              </a:lnSpc>
            </a:pPr>
            <a:r>
              <a:rPr lang="nl-BE" sz="2200" dirty="0" smtClean="0"/>
              <a:t>Bijkomende </a:t>
            </a:r>
            <a:r>
              <a:rPr lang="nl-BE" sz="2200" dirty="0"/>
              <a:t>informatiecampagne om moeilijk bereikbare doelgroepen te informeren.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l-BE" dirty="0"/>
          </a:p>
          <a:p>
            <a:pPr marL="0" lvl="1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Recente maatregelen Vlaamse overheid</a:t>
            </a:r>
          </a:p>
        </p:txBody>
      </p:sp>
    </p:spTree>
    <p:extLst>
      <p:ext uri="{BB962C8B-B14F-4D97-AF65-F5344CB8AC3E}">
        <p14:creationId xmlns:p14="http://schemas.microsoft.com/office/powerpoint/2010/main" val="2066002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800000"/>
            <a:ext cx="6181200" cy="466043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l-BE" dirty="0"/>
              <a:t>Indexering huurwoningen</a:t>
            </a:r>
          </a:p>
          <a:p>
            <a:pPr lvl="2"/>
            <a:r>
              <a:rPr lang="nl-NL" dirty="0"/>
              <a:t>voor de huurcontracten vóór 1 oktober 2022. </a:t>
            </a:r>
          </a:p>
          <a:p>
            <a:pPr lvl="2"/>
            <a:r>
              <a:rPr lang="nl-BE" dirty="0"/>
              <a:t>4 miljoen euro voor </a:t>
            </a:r>
            <a:r>
              <a:rPr lang="nl-BE" dirty="0" err="1"/>
              <a:t>ocmw’s</a:t>
            </a:r>
            <a:r>
              <a:rPr lang="nl-BE" dirty="0"/>
              <a:t> en </a:t>
            </a:r>
            <a:r>
              <a:rPr lang="nl-BE" dirty="0" err="1"/>
              <a:t>CAW’s</a:t>
            </a:r>
            <a:r>
              <a:rPr lang="nl-BE" dirty="0"/>
              <a:t> voor energieadvies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De huurindexatie bij verjaardag van het huurcontract in de periode van 1 oktober 2022 tot 30 september 2023.</a:t>
            </a:r>
          </a:p>
          <a:p>
            <a:pPr lvl="3"/>
            <a:r>
              <a:rPr lang="nl-NL" dirty="0"/>
              <a:t>label A+, A, B of C: 		indexering mag</a:t>
            </a:r>
          </a:p>
          <a:p>
            <a:pPr lvl="3"/>
            <a:r>
              <a:rPr lang="nl-NL" dirty="0"/>
              <a:t>label D :			indexering voor 50%</a:t>
            </a:r>
          </a:p>
          <a:p>
            <a:pPr lvl="3"/>
            <a:r>
              <a:rPr lang="nl-NL" dirty="0"/>
              <a:t>label E, F of geen EPC: 	geen indexering</a:t>
            </a:r>
          </a:p>
          <a:p>
            <a:pPr lvl="3"/>
            <a:endParaRPr lang="nl-NL" dirty="0"/>
          </a:p>
          <a:p>
            <a:pPr marL="0" lvl="2" indent="0">
              <a:buNone/>
            </a:pPr>
            <a:r>
              <a:rPr lang="nl-BE" sz="2200" b="1" spc="-20" dirty="0">
                <a:solidFill>
                  <a:schemeClr val="accent1"/>
                </a:solidFill>
              </a:rPr>
              <a:t>Andere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BE" dirty="0"/>
              <a:t> 4 miljoen € voor </a:t>
            </a:r>
            <a:r>
              <a:rPr lang="nl-BE" dirty="0" err="1"/>
              <a:t>ocmw’s</a:t>
            </a:r>
            <a:r>
              <a:rPr lang="nl-BE" dirty="0"/>
              <a:t> &amp; </a:t>
            </a:r>
            <a:r>
              <a:rPr lang="nl-BE" dirty="0" err="1"/>
              <a:t>CAW’s</a:t>
            </a:r>
            <a:r>
              <a:rPr lang="nl-BE" dirty="0"/>
              <a:t> voor energieadvies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l-BE" dirty="0"/>
          </a:p>
          <a:p>
            <a:pPr marL="0" lvl="1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Recente maatregelen Vlaamse overheid</a:t>
            </a:r>
          </a:p>
        </p:txBody>
      </p:sp>
    </p:spTree>
    <p:extLst>
      <p:ext uri="{BB962C8B-B14F-4D97-AF65-F5344CB8AC3E}">
        <p14:creationId xmlns:p14="http://schemas.microsoft.com/office/powerpoint/2010/main" val="1735175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79928" y="1449340"/>
            <a:ext cx="6181200" cy="4680000"/>
          </a:xfrm>
        </p:spPr>
        <p:txBody>
          <a:bodyPr>
            <a:normAutofit fontScale="25000" lnSpcReduction="20000"/>
          </a:bodyPr>
          <a:lstStyle/>
          <a:p>
            <a:pPr lvl="2">
              <a:lnSpc>
                <a:spcPct val="112000"/>
              </a:lnSpc>
            </a:pPr>
            <a:r>
              <a:rPr lang="nl-NL" sz="6400" dirty="0"/>
              <a:t>Ga voor elke cliënt na of die recht heeft op ‘verhoogde tegemoetkoming’ en dus ook sociaal tarief energie. Je vindt </a:t>
            </a:r>
            <a:r>
              <a:rPr lang="nl-NL" sz="6400" dirty="0">
                <a:hlinkClick r:id="rId2"/>
              </a:rPr>
              <a:t>hier</a:t>
            </a:r>
            <a:r>
              <a:rPr lang="nl-NL" sz="6400" dirty="0"/>
              <a:t> de jaarlijks grensbedragen van inkomens.</a:t>
            </a:r>
          </a:p>
          <a:p>
            <a:pPr lvl="2">
              <a:lnSpc>
                <a:spcPct val="112000"/>
              </a:lnSpc>
            </a:pPr>
            <a:r>
              <a:rPr lang="nl-NL" sz="6400" dirty="0"/>
              <a:t>Maak gebruik van de </a:t>
            </a:r>
            <a:r>
              <a:rPr lang="nl-NL" sz="6400" dirty="0">
                <a:hlinkClick r:id="rId3"/>
              </a:rPr>
              <a:t>gratis energiescan</a:t>
            </a:r>
            <a:r>
              <a:rPr lang="nl-NL" sz="6400" dirty="0"/>
              <a:t>. Elke cliënt waarvan jij denkt dat die er baat bij heeft komt in aanmerking voor zo’n scan.</a:t>
            </a:r>
          </a:p>
          <a:p>
            <a:pPr lvl="2">
              <a:lnSpc>
                <a:spcPct val="112000"/>
              </a:lnSpc>
            </a:pPr>
            <a:r>
              <a:rPr lang="nl-NL" sz="6400" dirty="0"/>
              <a:t>Schrijf je in </a:t>
            </a:r>
            <a:r>
              <a:rPr lang="nl-NL" sz="6400" dirty="0" smtClean="0"/>
              <a:t>op</a:t>
            </a:r>
          </a:p>
          <a:p>
            <a:pPr lvl="2">
              <a:lnSpc>
                <a:spcPct val="112000"/>
              </a:lnSpc>
            </a:pPr>
            <a:endParaRPr lang="nl-BE" sz="2900" dirty="0"/>
          </a:p>
          <a:p>
            <a:pPr marL="0" lvl="2" indent="0" algn="r">
              <a:lnSpc>
                <a:spcPct val="92000"/>
              </a:lnSpc>
              <a:buNone/>
            </a:pPr>
            <a:r>
              <a:rPr lang="nl-BE" sz="5600" dirty="0"/>
              <a:t>(</a:t>
            </a:r>
            <a:r>
              <a:rPr lang="nl-BE" sz="5600" dirty="0">
                <a:hlinkClick r:id="rId4"/>
              </a:rPr>
              <a:t>https://pa.saamo.be/energie_optin/</a:t>
            </a:r>
            <a:r>
              <a:rPr lang="nl-BE" sz="5600" dirty="0"/>
              <a:t>)</a:t>
            </a:r>
          </a:p>
          <a:p>
            <a:endParaRPr lang="nl-BE" sz="2900" dirty="0"/>
          </a:p>
          <a:p>
            <a:pPr marL="0" indent="0">
              <a:lnSpc>
                <a:spcPct val="106000"/>
              </a:lnSpc>
              <a:spcBef>
                <a:spcPct val="0"/>
              </a:spcBef>
              <a:buNone/>
            </a:pPr>
            <a:endParaRPr lang="nl-BE" sz="2900" b="1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6000"/>
              </a:lnSpc>
              <a:spcBef>
                <a:spcPct val="0"/>
              </a:spcBef>
              <a:buNone/>
            </a:pPr>
            <a:r>
              <a:rPr lang="nl-BE" sz="76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Top </a:t>
            </a:r>
            <a:r>
              <a:rPr lang="nl-BE" sz="7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3 voor lokale besturen</a:t>
            </a:r>
          </a:p>
          <a:p>
            <a:pPr lvl="2">
              <a:lnSpc>
                <a:spcPct val="112000"/>
              </a:lnSpc>
            </a:pPr>
            <a:r>
              <a:rPr lang="nl-NL" sz="5600" dirty="0"/>
              <a:t>Maak ten volle gebruik van de ‘</a:t>
            </a:r>
            <a:r>
              <a:rPr lang="nl-NL" sz="5600" dirty="0">
                <a:hlinkClick r:id="rId5"/>
              </a:rPr>
              <a:t>minimale levering aardgas</a:t>
            </a:r>
            <a:r>
              <a:rPr lang="nl-NL" sz="5600" dirty="0"/>
              <a:t>’ via het OCMW. Nodig elke rechthebbende in de gemeente uit voor een gesprek. </a:t>
            </a:r>
          </a:p>
          <a:p>
            <a:pPr lvl="2">
              <a:lnSpc>
                <a:spcPct val="112000"/>
              </a:lnSpc>
            </a:pPr>
            <a:r>
              <a:rPr lang="nl-NL" sz="5600" dirty="0"/>
              <a:t>Werk proactief! Vraag bij Fluvius de lijst op van alle actieve budgetmeters elektriciteit. Dit zijn gezinnen die de voorbije maanden in de problemen kwamen.</a:t>
            </a:r>
          </a:p>
          <a:p>
            <a:pPr lvl="2">
              <a:lnSpc>
                <a:spcPct val="112000"/>
              </a:lnSpc>
            </a:pPr>
            <a:r>
              <a:rPr lang="nl-NL" sz="5600" dirty="0"/>
              <a:t>Voorzie voldoende middelen en personeel om de burger met energievragen concreet te helpen. </a:t>
            </a:r>
            <a:r>
              <a:rPr lang="nl-NL" sz="5600" dirty="0"/>
              <a:t>Werk samen met het Energiehuis, Energiesnoeiers of Woonwinkel</a:t>
            </a:r>
            <a:r>
              <a:rPr lang="nl-NL" sz="4900" dirty="0" smtClean="0"/>
              <a:t>.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576011"/>
          </a:xfrm>
        </p:spPr>
        <p:txBody>
          <a:bodyPr>
            <a:normAutofit/>
          </a:bodyPr>
          <a:lstStyle/>
          <a:p>
            <a:r>
              <a:rPr lang="nl-BE" dirty="0"/>
              <a:t>Top 3 voor de hulpverlener</a:t>
            </a:r>
          </a:p>
        </p:txBody>
      </p:sp>
      <p:pic>
        <p:nvPicPr>
          <p:cNvPr id="1026" name="Afbeelding 5" descr="banner_nb_3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89" y="2782968"/>
            <a:ext cx="3840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97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Brochure parlementairen ‘</a:t>
            </a:r>
            <a:r>
              <a:rPr lang="nl-BE" dirty="0">
                <a:hlinkClick r:id="rId2"/>
              </a:rPr>
              <a:t>Wat te doen aan energiearmoede</a:t>
            </a:r>
            <a:r>
              <a:rPr lang="nl-BE" dirty="0"/>
              <a:t>’ – mei 2021 + toer van de kabinetten &amp; partijen + </a:t>
            </a:r>
            <a:r>
              <a:rPr lang="nl-BE" dirty="0" err="1"/>
              <a:t>webinar</a:t>
            </a:r>
            <a:r>
              <a:rPr lang="nl-BE" dirty="0"/>
              <a:t> voor stakeholders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Armoedetoets aanpassingen </a:t>
            </a:r>
            <a:r>
              <a:rPr lang="nl-BE" dirty="0" err="1"/>
              <a:t>SODV’s</a:t>
            </a:r>
            <a:endParaRPr lang="nl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Capaciteitstarief: samenbrengen VREG en kabinet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Parlementaire vragen rond regionale verschillen, ontradingstarief, sociaal tarief, 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Aanpassingen systeem </a:t>
            </a:r>
            <a:r>
              <a:rPr lang="nl-BE" dirty="0" err="1"/>
              <a:t>kortingbon</a:t>
            </a:r>
            <a:r>
              <a:rPr lang="nl-BE" dirty="0"/>
              <a:t>/-premie voor huishoudtoestellen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072733"/>
            <a:ext cx="4018450" cy="570397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Recent beleidswerk SAAMO</a:t>
            </a:r>
          </a:p>
        </p:txBody>
      </p:sp>
    </p:spTree>
    <p:extLst>
      <p:ext uri="{BB962C8B-B14F-4D97-AF65-F5344CB8AC3E}">
        <p14:creationId xmlns:p14="http://schemas.microsoft.com/office/powerpoint/2010/main" val="25111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96957" y="1654175"/>
            <a:ext cx="4203700" cy="4938713"/>
          </a:xfrm>
        </p:spPr>
        <p:txBody>
          <a:bodyPr>
            <a:normAutofit fontScale="92500" lnSpcReduction="10000"/>
          </a:bodyPr>
          <a:lstStyle/>
          <a:p>
            <a:r>
              <a:rPr lang="nl-BE" sz="2110" b="1" spc="-20">
                <a:solidFill>
                  <a:schemeClr val="accent1"/>
                </a:solidFill>
              </a:rPr>
              <a:t>Paniek &amp; onzekerheid </a:t>
            </a:r>
            <a:br>
              <a:rPr lang="nl-BE" sz="2110" b="1" spc="-20">
                <a:solidFill>
                  <a:schemeClr val="accent1"/>
                </a:solidFill>
              </a:rPr>
            </a:br>
            <a:r>
              <a:rPr lang="nl-BE" sz="2110" b="1" spc="-20">
                <a:solidFill>
                  <a:schemeClr val="accent1"/>
                </a:solidFill>
              </a:rPr>
              <a:t>op de energiemarkt </a:t>
            </a:r>
            <a:endParaRPr lang="nl-BE"/>
          </a:p>
          <a:p>
            <a:pPr lvl="2"/>
            <a:r>
              <a:rPr lang="nl-BE"/>
              <a:t>Voorspelling strenge winter ‘21</a:t>
            </a:r>
          </a:p>
          <a:p>
            <a:pPr lvl="2"/>
            <a:r>
              <a:rPr lang="nl-BE"/>
              <a:t>Meer vraag naar energie (coronaherstel)</a:t>
            </a:r>
          </a:p>
          <a:p>
            <a:pPr lvl="2"/>
            <a:r>
              <a:rPr lang="nl-BE"/>
              <a:t>Energietransitie</a:t>
            </a:r>
          </a:p>
          <a:p>
            <a:pPr lvl="3"/>
            <a:r>
              <a:rPr lang="nl-BE"/>
              <a:t>Elk land zoekt naar oplossingen </a:t>
            </a:r>
          </a:p>
          <a:p>
            <a:pPr lvl="2"/>
            <a:r>
              <a:rPr lang="nl-BE"/>
              <a:t>Geopolitiek: inval Oekraïne door Rusland</a:t>
            </a:r>
          </a:p>
          <a:p>
            <a:pPr lvl="1"/>
            <a:r>
              <a:rPr lang="nl-BE"/>
              <a:t>Hoelang nog? </a:t>
            </a:r>
          </a:p>
          <a:p>
            <a:pPr lvl="2"/>
            <a:r>
              <a:rPr lang="nl-BE"/>
              <a:t>Dat weet niemand</a:t>
            </a:r>
          </a:p>
          <a:p>
            <a:pPr marL="0" lvl="2" indent="0">
              <a:buNone/>
            </a:pPr>
            <a:r>
              <a:rPr lang="nl-BE" b="1" spc="-20">
                <a:solidFill>
                  <a:schemeClr val="accent1"/>
                </a:solidFill>
              </a:rPr>
              <a:t>“Zekerheid”</a:t>
            </a:r>
          </a:p>
          <a:p>
            <a:pPr lvl="2"/>
            <a:r>
              <a:rPr lang="nl-BE" sz="2100"/>
              <a:t>de prijzen dalen nooit meer tot </a:t>
            </a:r>
            <a:br>
              <a:rPr lang="nl-BE" sz="2100"/>
            </a:br>
            <a:r>
              <a:rPr lang="nl-BE" sz="2100"/>
              <a:t>het niveau van vóór oktober 2021</a:t>
            </a:r>
          </a:p>
          <a:p>
            <a:endParaRPr lang="en-US"/>
          </a:p>
        </p:txBody>
      </p:sp>
      <p:sp>
        <p:nvSpPr>
          <p:cNvPr id="6" name="Titel 2"/>
          <p:cNvSpPr>
            <a:spLocks noGrp="1"/>
          </p:cNvSpPr>
          <p:nvPr>
            <p:ph type="title" idx="4294967295"/>
          </p:nvPr>
        </p:nvSpPr>
        <p:spPr>
          <a:xfrm>
            <a:off x="387625" y="424219"/>
            <a:ext cx="8686801" cy="1008062"/>
          </a:xfrm>
        </p:spPr>
        <p:txBody>
          <a:bodyPr/>
          <a:lstStyle/>
          <a:p>
            <a:r>
              <a:rPr lang="nl-BE"/>
              <a:t>Wat is er aan de hand op de energiemarkt? </a:t>
            </a:r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71" y="1287371"/>
            <a:ext cx="4064855" cy="270684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485" y="4123531"/>
            <a:ext cx="4033941" cy="2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0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Namens de </a:t>
            </a:r>
            <a:r>
              <a:rPr lang="nl-BE" err="1"/>
              <a:t>sectorwerkgroep</a:t>
            </a:r>
            <a:r>
              <a:rPr lang="nl-BE"/>
              <a:t> energie en water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Ann, Annelien, Curt, Emily, Fiene, Irene, Jan, Jo, Klaas, Kristel, Leen, Silke, Stefan, Stijn &amp; Verdiana</a:t>
            </a:r>
          </a:p>
        </p:txBody>
      </p:sp>
    </p:spTree>
    <p:extLst>
      <p:ext uri="{BB962C8B-B14F-4D97-AF65-F5344CB8AC3E}">
        <p14:creationId xmlns:p14="http://schemas.microsoft.com/office/powerpoint/2010/main" val="26929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681037" y="1097280"/>
            <a:ext cx="6181200" cy="5382720"/>
          </a:xfrm>
        </p:spPr>
        <p:txBody>
          <a:bodyPr>
            <a:normAutofit/>
          </a:bodyPr>
          <a:lstStyle/>
          <a:p>
            <a:endParaRPr lang="nl-BE"/>
          </a:p>
          <a:p>
            <a:endParaRPr lang="nl-BE"/>
          </a:p>
          <a:p>
            <a:pPr lvl="1"/>
            <a:r>
              <a:rPr lang="nl-BE"/>
              <a:t>Eerst even dit: </a:t>
            </a:r>
          </a:p>
          <a:p>
            <a:pPr lvl="2"/>
            <a:r>
              <a:rPr lang="nl-BE"/>
              <a:t>De goedkoopste kWh is de kWh die je niet verbruikt.</a:t>
            </a:r>
          </a:p>
          <a:p>
            <a:pPr lvl="2"/>
            <a:r>
              <a:rPr lang="nl-BE"/>
              <a:t>Energiezuinige huizen zijn de belangrijkste buffer tegen prijsstijgingen.</a:t>
            </a:r>
          </a:p>
          <a:p>
            <a:pPr lvl="2"/>
            <a:r>
              <a:rPr lang="nl-BE"/>
              <a:t>Alle getoonde prijzen komen uit DNB-zone </a:t>
            </a:r>
            <a:r>
              <a:rPr lang="nl-BE" err="1"/>
              <a:t>Gaselwest</a:t>
            </a:r>
            <a:endParaRPr lang="nl-BE"/>
          </a:p>
          <a:p>
            <a:endParaRPr lang="nl-BE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1008000"/>
          </a:xfrm>
        </p:spPr>
        <p:txBody>
          <a:bodyPr/>
          <a:lstStyle/>
          <a:p>
            <a:r>
              <a:rPr lang="nl-BE"/>
              <a:t>Hoe hoog stegen de prijzen voor elektriciteit en gas? </a:t>
            </a:r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8" y="4276732"/>
            <a:ext cx="2715910" cy="22032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03" y="4276732"/>
            <a:ext cx="2715910" cy="22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50767"/>
              </p:ext>
            </p:extLst>
          </p:nvPr>
        </p:nvGraphicFramePr>
        <p:xfrm>
          <a:off x="669128" y="1483259"/>
          <a:ext cx="6096000" cy="4526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049962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326723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152075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57048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€/kWh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Jaarfactuur</a:t>
                      </a:r>
                      <a:r>
                        <a:rPr lang="nl-BE" baseline="0"/>
                        <a:t> </a:t>
                      </a:r>
                      <a:r>
                        <a:rPr lang="nl-BE"/>
                        <a:t>gemiddeld</a:t>
                      </a:r>
                      <a:r>
                        <a:rPr lang="nl-BE" baseline="0"/>
                        <a:t> verbruik 3500 kWh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prijs/dag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6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3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8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>
                          <a:solidFill>
                            <a:schemeClr val="tx1"/>
                          </a:solidFill>
                        </a:rPr>
                        <a:t>Okt ‘21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7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0,453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1587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4,3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Sept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0,894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aseline="0"/>
                        <a:t>3132 *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8,6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0,766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2680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7,3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3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Nov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0,673</a:t>
                      </a:r>
                      <a:r>
                        <a:rPr lang="nl-BE" baseline="0"/>
                        <a:t> *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2357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6,5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17816"/>
                  </a:ext>
                </a:extLst>
              </a:tr>
            </a:tbl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1008000"/>
          </a:xfrm>
        </p:spPr>
        <p:txBody>
          <a:bodyPr/>
          <a:lstStyle/>
          <a:p>
            <a:r>
              <a:rPr lang="nl-BE"/>
              <a:t>Stijging elektriciteitsprijzen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15858" y="6009539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329148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Stijging aardgasprijzen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12482"/>
              </p:ext>
            </p:extLst>
          </p:nvPr>
        </p:nvGraphicFramePr>
        <p:xfrm>
          <a:off x="669128" y="1350879"/>
          <a:ext cx="6096000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049962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326723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152075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57048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€/kWh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Jaarfactuur</a:t>
                      </a:r>
                      <a:r>
                        <a:rPr lang="nl-BE" baseline="0"/>
                        <a:t> </a:t>
                      </a:r>
                      <a:r>
                        <a:rPr lang="nl-BE"/>
                        <a:t>gemiddeld</a:t>
                      </a:r>
                      <a:r>
                        <a:rPr lang="nl-BE" baseline="0"/>
                        <a:t> verbruik 23260 kWh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prijs/dag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6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31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8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1091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/>
                        <a:t>Okt ‘21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7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April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0,161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3750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10,3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Sept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0,345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5871</a:t>
                      </a:r>
                      <a:r>
                        <a:rPr lang="nl-BE" i="1" baseline="0"/>
                        <a:t> *</a:t>
                      </a:r>
                      <a:br>
                        <a:rPr lang="nl-BE" i="1" baseline="0"/>
                      </a:br>
                      <a:r>
                        <a:rPr lang="nl-BE" i="1" baseline="0"/>
                        <a:t>(</a:t>
                      </a:r>
                      <a:r>
                        <a:rPr lang="nl-BE" i="1" baseline="0">
                          <a:solidFill>
                            <a:srgbClr val="FF0000"/>
                          </a:solidFill>
                        </a:rPr>
                        <a:t>17000 kWh</a:t>
                      </a:r>
                      <a:r>
                        <a:rPr lang="nl-BE" i="1" baseline="0"/>
                        <a:t>)</a:t>
                      </a:r>
                      <a:endParaRPr lang="nl-B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16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Okt ‘22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0,263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i="1"/>
                        <a:t>4469 * </a:t>
                      </a:r>
                      <a:r>
                        <a:rPr lang="nl-BE" i="1" baseline="0"/>
                        <a:t>(</a:t>
                      </a:r>
                      <a:r>
                        <a:rPr lang="nl-BE" i="1" baseline="0">
                          <a:solidFill>
                            <a:srgbClr val="FF0000"/>
                          </a:solidFill>
                        </a:rPr>
                        <a:t>17000 kWh</a:t>
                      </a:r>
                      <a:r>
                        <a:rPr lang="nl-BE" i="1" baseline="0"/>
                        <a:t>)</a:t>
                      </a:r>
                      <a:endParaRPr lang="nl-B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12,25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6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Nov</a:t>
                      </a:r>
                      <a:r>
                        <a:rPr lang="nl-BE" baseline="0"/>
                        <a:t> ‘22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0,208</a:t>
                      </a:r>
                      <a:r>
                        <a:rPr lang="nl-BE" i="1" baseline="0"/>
                        <a:t> *</a:t>
                      </a:r>
                      <a:endParaRPr lang="nl-B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i="1"/>
                        <a:t>3532 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i="1" baseline="0"/>
                        <a:t>(</a:t>
                      </a:r>
                      <a:r>
                        <a:rPr lang="nl-BE" i="1" baseline="0">
                          <a:solidFill>
                            <a:srgbClr val="FF0000"/>
                          </a:solidFill>
                        </a:rPr>
                        <a:t>17000 kWh</a:t>
                      </a:r>
                      <a:r>
                        <a:rPr lang="nl-BE" i="1" baseline="0"/>
                        <a:t>)</a:t>
                      </a:r>
                      <a:endParaRPr lang="nl-BE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/>
                        <a:t>9,67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19409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979075" y="6458038"/>
            <a:ext cx="288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/>
              <a:t>* met </a:t>
            </a:r>
            <a:r>
              <a:rPr lang="nl-BE" sz="1400" err="1"/>
              <a:t>BTW-daling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381697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75" lvl="1" indent="-3175"/>
            <a:r>
              <a:rPr lang="nl-NL" sz="2100">
                <a:solidFill>
                  <a:srgbClr val="787DC8"/>
                </a:solidFill>
              </a:rPr>
              <a:t>Sociaal tarief </a:t>
            </a:r>
            <a:endParaRPr lang="nl-NL"/>
          </a:p>
          <a:p>
            <a:pPr marL="215900" lvl="2" indent="-215900">
              <a:buClr>
                <a:srgbClr val="2D883C"/>
              </a:buClr>
            </a:pPr>
            <a:r>
              <a:rPr lang="nl-NL"/>
              <a:t>Gunstig tarief voor bepaalde rechthebbenden</a:t>
            </a:r>
            <a:endParaRPr lang="nl-NL">
              <a:cs typeface="Arial"/>
            </a:endParaRPr>
          </a:p>
          <a:p>
            <a:pPr marL="215900" lvl="2" indent="-215900">
              <a:buClr>
                <a:srgbClr val="2D883C"/>
              </a:buClr>
            </a:pPr>
            <a:r>
              <a:rPr lang="nl-NL"/>
              <a:t>Ongeacht leverancier of netbeheerder</a:t>
            </a:r>
            <a:endParaRPr lang="nl-BE">
              <a:cs typeface="Arial"/>
            </a:endParaRPr>
          </a:p>
          <a:p>
            <a:pPr marL="3175" lvl="1" indent="-3175"/>
            <a:endParaRPr lang="nl-BE">
              <a:solidFill>
                <a:srgbClr val="787DC8"/>
              </a:solidFill>
              <a:cs typeface="Arial"/>
            </a:endParaRPr>
          </a:p>
          <a:p>
            <a:pPr marL="3175" lvl="1" indent="-3175"/>
            <a:r>
              <a:rPr lang="nl-BE" sz="2100">
                <a:solidFill>
                  <a:srgbClr val="787DC8"/>
                </a:solidFill>
              </a:rPr>
              <a:t>Stijging? Ja, maar met </a:t>
            </a:r>
            <a:r>
              <a:rPr lang="nl-BE" sz="2000">
                <a:solidFill>
                  <a:srgbClr val="787DC8"/>
                </a:solidFill>
              </a:rPr>
              <a:t>beschermingsmechanisme</a:t>
            </a:r>
            <a:endParaRPr lang="nl-BE" sz="2100">
              <a:solidFill>
                <a:srgbClr val="787DC8"/>
              </a:solidFill>
              <a:cs typeface="Arial"/>
            </a:endParaRPr>
          </a:p>
          <a:p>
            <a:pPr marL="215900" lvl="2" indent="-215900">
              <a:buClr>
                <a:srgbClr val="2D883C"/>
              </a:buClr>
            </a:pPr>
            <a:r>
              <a:rPr lang="nl-BE"/>
              <a:t>Om de drie maanden prijsaanpassing</a:t>
            </a:r>
            <a:endParaRPr lang="nl-BE">
              <a:cs typeface="Arial"/>
            </a:endParaRPr>
          </a:p>
          <a:p>
            <a:pPr marL="215900" lvl="2" indent="-215900">
              <a:buClr>
                <a:srgbClr val="2D883C"/>
              </a:buClr>
            </a:pPr>
            <a:r>
              <a:rPr lang="nl-BE"/>
              <a:t>Per kwartaal max. stijging</a:t>
            </a:r>
            <a:endParaRPr lang="nl-BE">
              <a:cs typeface="Arial"/>
            </a:endParaRPr>
          </a:p>
          <a:p>
            <a:pPr marL="629920" lvl="3" indent="-395605">
              <a:buClr>
                <a:srgbClr val="2D883C"/>
              </a:buClr>
            </a:pPr>
            <a:r>
              <a:rPr lang="nl-BE"/>
              <a:t>10% E (max. 20%/jaar </a:t>
            </a:r>
            <a:r>
              <a:rPr lang="nl-BE" sz="1400"/>
              <a:t>t.o.v. gemiddelde laatste 4 kwartalen</a:t>
            </a:r>
            <a:r>
              <a:rPr lang="nl-BE"/>
              <a:t>)</a:t>
            </a:r>
            <a:endParaRPr lang="nl-BE">
              <a:cs typeface="Arial"/>
            </a:endParaRPr>
          </a:p>
          <a:p>
            <a:pPr marL="629920" lvl="3" indent="-395605">
              <a:buClr>
                <a:srgbClr val="2D883C"/>
              </a:buClr>
            </a:pPr>
            <a:r>
              <a:rPr lang="nl-BE"/>
              <a:t>15% G (max. 25%/jaar </a:t>
            </a:r>
            <a:r>
              <a:rPr lang="nl-BE" sz="1400"/>
              <a:t>t.o.v. gemiddelde laatste 4 kwartalen</a:t>
            </a:r>
            <a:r>
              <a:rPr lang="nl-BE"/>
              <a:t>)</a:t>
            </a:r>
            <a:endParaRPr lang="nl-BE">
              <a:cs typeface="Arial"/>
            </a:endParaRPr>
          </a:p>
          <a:p>
            <a:pPr marL="215900" lvl="2" indent="-215900">
              <a:buClr>
                <a:srgbClr val="2D883C"/>
              </a:buClr>
            </a:pPr>
            <a:endParaRPr lang="nl-BE">
              <a:solidFill>
                <a:prstClr val="black"/>
              </a:solidFill>
              <a:cs typeface="Arial"/>
            </a:endParaRPr>
          </a:p>
          <a:p>
            <a:pPr marL="0" lvl="2" indent="0">
              <a:buClr>
                <a:srgbClr val="2D883C"/>
              </a:buClr>
              <a:buNone/>
            </a:pPr>
            <a:endParaRPr lang="nl-BE">
              <a:solidFill>
                <a:prstClr val="black"/>
              </a:solidFill>
            </a:endParaRPr>
          </a:p>
          <a:p>
            <a:pPr marL="629920" lvl="3" indent="-395605">
              <a:buClr>
                <a:srgbClr val="2D883C"/>
              </a:buClr>
            </a:pPr>
            <a:endParaRPr lang="en-US">
              <a:solidFill>
                <a:prstClr val="black"/>
              </a:solidFill>
              <a:cs typeface="Arial"/>
            </a:endParaRPr>
          </a:p>
          <a:p>
            <a:pPr marL="3175" indent="-3175"/>
            <a:endParaRPr lang="nl-BE"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Stijgt het sociaal tarief ook? </a:t>
            </a:r>
          </a:p>
        </p:txBody>
      </p:sp>
    </p:spTree>
    <p:extLst>
      <p:ext uri="{BB962C8B-B14F-4D97-AF65-F5344CB8AC3E}">
        <p14:creationId xmlns:p14="http://schemas.microsoft.com/office/powerpoint/2010/main" val="253423909"/>
      </p:ext>
    </p:extLst>
  </p:cSld>
  <p:clrMapOvr>
    <a:masterClrMapping/>
  </p:clrMapOvr>
</p:sld>
</file>

<file path=ppt/theme/theme1.xml><?xml version="1.0" encoding="utf-8"?>
<a:theme xmlns:a="http://schemas.openxmlformats.org/drawingml/2006/main" name="binnen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ACF660E7-549F-4B8C-843A-B0881C6945BF}" vid="{E3DE084E-CC28-491D-B54C-5DDA53EB1D22}"/>
    </a:ext>
  </a:extLst>
</a:theme>
</file>

<file path=ppt/theme/theme2.xml><?xml version="1.0" encoding="utf-8"?>
<a:theme xmlns:a="http://schemas.openxmlformats.org/drawingml/2006/main" name="voor- en na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4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ACF660E7-549F-4B8C-843A-B0881C6945BF}" vid="{BF095398-8D89-4A86-8301-EEE425F31AA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26884d-884d-4461-9a06-fffa22b7c337" xsi:nil="true"/>
    <lcf76f155ced4ddcb4097134ff3c332f xmlns="1fa1f26d-8d23-4529-a71b-2092103131e0" xsi:nil="true"/>
    <Archief xmlns="3c26884d-884d-4461-9a06-fffa22b7c337">false</Archief>
    <Project xmlns="3c26884d-884d-4461-9a06-fffa22b7c337">Organisatie</Project>
    <Type_x0020_document xmlns="3c26884d-884d-4461-9a06-fffa22b7c337">Andere</Type_x0020_docum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e" ma:contentTypeID="0x010100B1FF3667C17461408F52883AF891F7220032964E6EE9CA014CAF61DA6010E7034E" ma:contentTypeVersion="11" ma:contentTypeDescription="Powerpoint presentatie in huisstijl." ma:contentTypeScope="" ma:versionID="d4e3ce257bd9b437a4e4c4b453453762">
  <xsd:schema xmlns:xsd="http://www.w3.org/2001/XMLSchema" xmlns:xs="http://www.w3.org/2001/XMLSchema" xmlns:p="http://schemas.microsoft.com/office/2006/metadata/properties" xmlns:ns2="3c26884d-884d-4461-9a06-fffa22b7c337" xmlns:ns3="1fa1f26d-8d23-4529-a71b-2092103131e0" targetNamespace="http://schemas.microsoft.com/office/2006/metadata/properties" ma:root="true" ma:fieldsID="b18dce52c1e242f980a2eea68c58f040" ns2:_="" ns3:_="">
    <xsd:import namespace="3c26884d-884d-4461-9a06-fffa22b7c337"/>
    <xsd:import namespace="1fa1f26d-8d23-4529-a71b-2092103131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Type_x0020_document" minOccurs="0"/>
                <xsd:element ref="ns2:Archief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6884d-884d-4461-9a06-fffa22b7c337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default="Organisatie" ma:format="Dropdown" ma:internalName="Project">
      <xsd:simpleType>
        <xsd:restriction base="dms:Choice">
          <xsd:enumeration value="Organisatie"/>
          <xsd:enumeration value="Administratie"/>
          <xsd:enumeration value="Water"/>
          <xsd:enumeration value="EA"/>
          <xsd:enumeration value="EW"/>
          <xsd:enumeration value="Schoolstart"/>
          <xsd:enumeration value="OG Lier"/>
          <xsd:enumeration value="SH Geel"/>
          <xsd:enumeration value="SH Hemiksem"/>
          <xsd:enumeration value="Wonen Herentals"/>
          <xsd:enumeration value="GA Mechelen"/>
          <xsd:enumeration value="GA Rupel"/>
          <xsd:enumeration value="GA Kempen"/>
          <xsd:enumeration value="WGC Lier"/>
          <xsd:enumeration value="WGC Willebroek"/>
        </xsd:restriction>
      </xsd:simpleType>
    </xsd:element>
    <xsd:element name="Type_x0020_document" ma:index="9" nillable="true" ma:displayName="Type document" ma:default="Andere" ma:format="Dropdown" ma:internalName="Type_x0020_document">
      <xsd:simpleType>
        <xsd:restriction base="dms:Choice">
          <xsd:enumeration value="Andere"/>
          <xsd:enumeration value="Brief"/>
          <xsd:enumeration value="Verslag"/>
          <xsd:enumeration value="Agenda"/>
          <xsd:enumeration value="Rapport"/>
          <xsd:enumeration value="Publicatie"/>
          <xsd:enumeration value="Presentatie"/>
          <xsd:enumeration value="Financieel"/>
          <xsd:enumeration value="Administratie"/>
          <xsd:enumeration value="Projectfiche"/>
        </xsd:restriction>
      </xsd:simpleType>
    </xsd:element>
    <xsd:element name="Archief" ma:index="10" nillable="true" ma:displayName="Archief" ma:default="0" ma:indexed="true" ma:internalName="Archief">
      <xsd:simpleType>
        <xsd:restriction base="dms:Boolean"/>
      </xsd:simpleType>
    </xsd:element>
    <xsd:element name="TaxCatchAll" ma:index="12" nillable="true" ma:displayName="Taxonomy Catch All Column" ma:hidden="true" ma:list="{bad2fd84-811a-48d6-9363-d6d92a9f8b15}" ma:internalName="TaxCatchAll" ma:showField="CatchAllData" ma:web="3c26884d-884d-4461-9a06-fffa22b7c3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1f26d-8d23-4529-a71b-2092103131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displayName="Afbeelding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858E0-7CFA-43A8-966F-E47D05F43BDB}">
  <ds:schemaRefs>
    <ds:schemaRef ds:uri="http://purl.org/dc/dcmitype/"/>
    <ds:schemaRef ds:uri="http://purl.org/dc/terms/"/>
    <ds:schemaRef ds:uri="1fa1f26d-8d23-4529-a71b-2092103131e0"/>
    <ds:schemaRef ds:uri="3c26884d-884d-4461-9a06-fffa22b7c337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4F32D-7685-4B9B-A860-096B59F0EA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BA47F-EAF0-418F-B489-05BBDA3B610B}">
  <ds:schemaRefs>
    <ds:schemaRef ds:uri="1fa1f26d-8d23-4529-a71b-2092103131e0"/>
    <ds:schemaRef ds:uri="3c26884d-884d-4461-9a06-fffa22b7c3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2586</Words>
  <Application>Microsoft Office PowerPoint</Application>
  <PresentationFormat>Diavoorstelling (4:3)</PresentationFormat>
  <Paragraphs>639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Wingdings 3</vt:lpstr>
      <vt:lpstr>binnenwerk</vt:lpstr>
      <vt:lpstr>voor- en nawerk</vt:lpstr>
      <vt:lpstr>Eerste Hulp Bij Energiecrisis</vt:lpstr>
      <vt:lpstr>SAAMO &amp; Energiearmoede</vt:lpstr>
      <vt:lpstr>Waarom deze EHBE? </vt:lpstr>
      <vt:lpstr>Gemiddeld jaarverbruik</vt:lpstr>
      <vt:lpstr>Wat is er aan de hand op de energiemarkt? </vt:lpstr>
      <vt:lpstr>Hoe hoog stegen de prijzen voor elektriciteit en gas? </vt:lpstr>
      <vt:lpstr>Stijging elektriciteitsprijzen</vt:lpstr>
      <vt:lpstr>Stijging aardgasprijzen</vt:lpstr>
      <vt:lpstr>Stijgt het sociaal tarief ook? </vt:lpstr>
      <vt:lpstr>Wie heeft recht op sociaal tarief? </vt:lpstr>
      <vt:lpstr>Verhoogde tegemoetkoming &amp; sociaal tarief</vt:lpstr>
      <vt:lpstr>Prijs sociaal tarief elektriciteit</vt:lpstr>
      <vt:lpstr>Prijs sociaal tarief aardgas </vt:lpstr>
      <vt:lpstr>Ontradingstarief a.k.a. standaardtarief Fluvius of tarief niet-beschermde gedropte klanten</vt:lpstr>
      <vt:lpstr>Wie betaalt het ontradingstarief van netbeheerder Fluvius? </vt:lpstr>
      <vt:lpstr>Prijs elektriciteit ontradingstarief Fluvius</vt:lpstr>
      <vt:lpstr>Prijs gas  ontradingstarief Fluvius</vt:lpstr>
      <vt:lpstr>Tarieven op een rijtje</vt:lpstr>
      <vt:lpstr>Conclusies prijzen</vt:lpstr>
      <vt:lpstr>Regionale verschillen</vt:lpstr>
      <vt:lpstr>En dan valt de jaarafrekening in de bus …</vt:lpstr>
      <vt:lpstr>Haalbaar afbetalingsplan mogelijk? </vt:lpstr>
      <vt:lpstr>Procedure niet-betaling bij de leverancier</vt:lpstr>
      <vt:lpstr>Procedure niet-betalen leveranciers sedert 1 juli</vt:lpstr>
      <vt:lpstr>Procedure Fluvius sedert 1 juli</vt:lpstr>
      <vt:lpstr>Procedure Fluvius sedert 1 juli</vt:lpstr>
      <vt:lpstr>Wie is de goedkoopste leverancier? </vt:lpstr>
      <vt:lpstr>Verschillende leveranciers van gas en elektriciteit</vt:lpstr>
      <vt:lpstr>Verschillende contracten bij één leverancier</vt:lpstr>
      <vt:lpstr>Hoe lees ik een contract?</vt:lpstr>
      <vt:lpstr>PowerPoint-presentatie</vt:lpstr>
      <vt:lpstr>Verschillen in variabele contracten</vt:lpstr>
      <vt:lpstr>voorbeeld</vt:lpstr>
      <vt:lpstr>Hoe huidig variabel contract vergelijken?</vt:lpstr>
      <vt:lpstr>De V-test: wat is het?</vt:lpstr>
      <vt:lpstr>De V-test: Wat heb je nodig?</vt:lpstr>
      <vt:lpstr>Andere vergelijkingssites</vt:lpstr>
      <vt:lpstr>Verkoop op afstand</vt:lpstr>
      <vt:lpstr>Wat zeggen de verkopers?</vt:lpstr>
      <vt:lpstr>PowerPoint-presentatie</vt:lpstr>
      <vt:lpstr>PowerPoint-presentatie</vt:lpstr>
      <vt:lpstr>Waar extra informeren? </vt:lpstr>
      <vt:lpstr>Recente maatregelen federale overheid – 1ste, 2de en 3de pakket</vt:lpstr>
      <vt:lpstr>Recente maatregelen federale overheid – 1ste, 2de en 3de pakket</vt:lpstr>
      <vt:lpstr>Recente maatregelen Vlaamse overheid</vt:lpstr>
      <vt:lpstr>Recente maatregelen Vlaamse overheid</vt:lpstr>
      <vt:lpstr>Recente maatregelen Vlaamse overheid</vt:lpstr>
      <vt:lpstr>Top 3 voor de hulpverlener</vt:lpstr>
      <vt:lpstr>Recent beleidswerk SAAMO</vt:lpstr>
      <vt:lpstr>Namens de sectorwerkgroep energie en water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Hulp Bij vragen door de energiecrisis</dc:title>
  <dc:creator>Stefan Goemaere</dc:creator>
  <cp:lastModifiedBy>Stefan Goemaere</cp:lastModifiedBy>
  <cp:revision>14</cp:revision>
  <dcterms:created xsi:type="dcterms:W3CDTF">2022-10-06T08:56:18Z</dcterms:created>
  <dcterms:modified xsi:type="dcterms:W3CDTF">2022-11-08T16:20:14Z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0x010100B1FF3667C17461408F52883AF891F7220032964E6EE9CA014CAF61DA6010E7034E</vt:lpwstr>
  </property>
  <property fmtid="{D5CDD505-2E9C-101B-9397-08002B2CF9AE}" pid="3" name="MediaServiceImageTags">
    <vt:lpwstr/>
  </property>
</Properties>
</file>